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4" r:id="rId3"/>
    <p:sldId id="258" r:id="rId4"/>
    <p:sldId id="261" r:id="rId5"/>
    <p:sldId id="268" r:id="rId6"/>
    <p:sldId id="269" r:id="rId7"/>
    <p:sldId id="322" r:id="rId8"/>
    <p:sldId id="323" r:id="rId9"/>
    <p:sldId id="257" r:id="rId10"/>
    <p:sldId id="324" r:id="rId11"/>
    <p:sldId id="325" r:id="rId12"/>
    <p:sldId id="286" r:id="rId13"/>
    <p:sldId id="309" r:id="rId14"/>
    <p:sldId id="331" r:id="rId15"/>
    <p:sldId id="287" r:id="rId16"/>
    <p:sldId id="288" r:id="rId17"/>
    <p:sldId id="293" r:id="rId18"/>
    <p:sldId id="295" r:id="rId19"/>
    <p:sldId id="290" r:id="rId20"/>
    <p:sldId id="302" r:id="rId21"/>
    <p:sldId id="326" r:id="rId22"/>
    <p:sldId id="328" r:id="rId23"/>
    <p:sldId id="329" r:id="rId24"/>
    <p:sldId id="330" r:id="rId25"/>
    <p:sldId id="301" r:id="rId26"/>
    <p:sldId id="299" r:id="rId27"/>
    <p:sldId id="306" r:id="rId28"/>
    <p:sldId id="305" r:id="rId29"/>
    <p:sldId id="304" r:id="rId30"/>
    <p:sldId id="303" r:id="rId31"/>
    <p:sldId id="298" r:id="rId32"/>
    <p:sldId id="297" r:id="rId33"/>
    <p:sldId id="312" r:id="rId34"/>
    <p:sldId id="311" r:id="rId35"/>
    <p:sldId id="313" r:id="rId36"/>
    <p:sldId id="310" r:id="rId37"/>
    <p:sldId id="308" r:id="rId38"/>
    <p:sldId id="314" r:id="rId39"/>
    <p:sldId id="318" r:id="rId40"/>
    <p:sldId id="319" r:id="rId41"/>
    <p:sldId id="320" r:id="rId42"/>
    <p:sldId id="259" r:id="rId43"/>
    <p:sldId id="316" r:id="rId44"/>
    <p:sldId id="321" r:id="rId45"/>
  </p:sldIdLst>
  <p:sldSz cx="12192000" cy="6858000"/>
  <p:notesSz cx="6769100" cy="9906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>
        <p:scale>
          <a:sx n="79" d="100"/>
          <a:sy n="79" d="100"/>
        </p:scale>
        <p:origin x="-330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Svrv2\boa%20vista\PERH-2020-2023\6.EM%20TR&#194;NSITO\PROGN&#211;STICO\2.1.%20Din&#226;mica%20Socioecon&#244;mica\2.3%20Tend&#234;ncias%20de%20Uso%20e%20Ocupa&#231;&#227;o%20do%20Solo\PROJE&#199;&#213;ES\Resultados_Grafico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Svrv2\boa%20vista\PERH-2020-2023\6.EM%20TR&#194;NSITO\PROGN&#211;STICO\2.1.%20Din&#226;mica%20Socioecon&#244;mica\2.3%20Tend&#234;ncias%20de%20Uso%20e%20Ocupa&#231;&#227;o%20do%20Solo\PROJE&#199;&#213;ES\Resultados_Grafico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\\Svrv2\boa%20vista\PERH-2020-2023\6.EM%20TR&#194;NSITO\PROGN&#211;STICO\2.1.%20Din&#226;mica%20Socioecon&#244;mica\2.3%20Tend&#234;ncias%20de%20Uso%20e%20Ocupa&#231;&#227;o%20do%20Solo\PROJE&#199;&#213;ES\Resultados_Grafico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\\Svrv2\boa%20vista\PERH-2020-2023\6.EM%20TR&#194;NSITO\PROGN&#211;STICO\2.1.%20Din&#226;mica%20Socioecon&#244;mica\2.3%20Tend&#234;ncias%20de%20Uso%20e%20Ocupa&#231;&#227;o%20do%20Solo\PROJE&#199;&#213;ES\Resultados_Grafico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\\Svrv2\boa%20vista\PERH-2020-2023\6.EM%20TR&#194;NSITO\PROGN&#211;STICO\2.1.%20Din&#226;mica%20Socioecon&#244;mica\2.1.1.%20Proje&#231;&#245;es%20Demogr&#225;ficas\Proje&#231;&#245;es%20demogr&#225;fic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6DA-4491-8185-8C103663E0D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6DA-4491-8185-8C103663E0D3}"/>
              </c:ext>
            </c:extLst>
          </c:dPt>
          <c:dPt>
            <c:idx val="2"/>
            <c:bubble3D val="0"/>
            <c:spPr>
              <a:solidFill>
                <a:srgbClr val="ED7D3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6DA-4491-8185-8C103663E0D3}"/>
              </c:ext>
            </c:extLst>
          </c:dPt>
          <c:dPt>
            <c:idx val="3"/>
            <c:bubble3D val="0"/>
            <c:spPr>
              <a:solidFill>
                <a:srgbClr val="C5E0B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6DA-4491-8185-8C103663E0D3}"/>
              </c:ext>
            </c:extLst>
          </c:dPt>
          <c:dPt>
            <c:idx val="4"/>
            <c:bubble3D val="0"/>
            <c:spPr>
              <a:solidFill>
                <a:srgbClr val="38572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6DA-4491-8185-8C103663E0D3}"/>
              </c:ext>
            </c:extLst>
          </c:dPt>
          <c:dPt>
            <c:idx val="5"/>
            <c:bubble3D val="0"/>
            <c:spPr>
              <a:solidFill>
                <a:srgbClr val="70AD4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6DA-4491-8185-8C103663E0D3}"/>
              </c:ext>
            </c:extLst>
          </c:dPt>
          <c:dPt>
            <c:idx val="6"/>
            <c:bubble3D val="0"/>
            <c:spPr>
              <a:solidFill>
                <a:srgbClr val="255E9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6DA-4491-8185-8C103663E0D3}"/>
              </c:ext>
            </c:extLst>
          </c:dPt>
          <c:dPt>
            <c:idx val="7"/>
            <c:bubble3D val="0"/>
            <c:spPr>
              <a:solidFill>
                <a:srgbClr val="BF9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A6DA-4491-8185-8C103663E0D3}"/>
              </c:ext>
            </c:extLst>
          </c:dPt>
          <c:dPt>
            <c:idx val="8"/>
            <c:bubble3D val="0"/>
            <c:spPr>
              <a:solidFill>
                <a:srgbClr val="7F6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A6DA-4491-8185-8C103663E0D3}"/>
              </c:ext>
            </c:extLst>
          </c:dPt>
          <c:dPt>
            <c:idx val="9"/>
            <c:bubble3D val="0"/>
            <c:spPr>
              <a:solidFill>
                <a:srgbClr val="C0E2E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A6DA-4491-8185-8C103663E0D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A6DA-4491-8185-8C103663E0D3}"/>
              </c:ext>
            </c:extLst>
          </c:dPt>
          <c:dLbls>
            <c:dLbl>
              <c:idx val="0"/>
              <c:layout>
                <c:manualLayout>
                  <c:x val="0"/>
                  <c:y val="3.0555266737288379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DA-4491-8185-8C103663E0D3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6.0444452905610235E-2"/>
                  <c:y val="-8.333350831182850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6DA-4491-8185-8C103663E0D3}"/>
                </c:ext>
              </c:extLst>
            </c:dLbl>
            <c:dLbl>
              <c:idx val="7"/>
              <c:layout>
                <c:manualLayout>
                  <c:x val="-2.3111114346262694E-2"/>
                  <c:y val="-0.1100002309716135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6DA-4491-8185-8C103663E0D3}"/>
                </c:ext>
              </c:extLst>
            </c:dLbl>
            <c:dLbl>
              <c:idx val="8"/>
              <c:layout>
                <c:manualLayout>
                  <c:x val="-1.244444618644916E-2"/>
                  <c:y val="-0.1233335923015061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6DA-4491-8185-8C103663E0D3}"/>
                </c:ext>
              </c:extLst>
            </c:dLbl>
            <c:dLbl>
              <c:idx val="9"/>
              <c:layout>
                <c:manualLayout>
                  <c:x val="-5.3333340799067829E-3"/>
                  <c:y val="-0.1300002729664524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6DA-4491-8185-8C103663E0D3}"/>
                </c:ext>
              </c:extLst>
            </c:dLbl>
            <c:dLbl>
              <c:idx val="10"/>
              <c:layout>
                <c:manualLayout>
                  <c:x val="8.8888901331779721E-3"/>
                  <c:y val="-0.126666932633979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6DA-4491-8185-8C103663E0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'Tabela Completa'!$D$2:$X$2</c:f>
              <c:strCache>
                <c:ptCount val="11"/>
                <c:pt idx="0">
                  <c:v>Área Artificial</c:v>
                </c:pt>
                <c:pt idx="1">
                  <c:v>Área Agrícola</c:v>
                </c:pt>
                <c:pt idx="2">
                  <c:v>Pastagem com Manejo</c:v>
                </c:pt>
                <c:pt idx="3">
                  <c:v>Mosaico de Ocupações em Área Florestal</c:v>
                </c:pt>
                <c:pt idx="4">
                  <c:v>Silvicultura</c:v>
                </c:pt>
                <c:pt idx="5">
                  <c:v>Vegetação Florestal</c:v>
                </c:pt>
                <c:pt idx="6">
                  <c:v>Área Úmida</c:v>
                </c:pt>
                <c:pt idx="7">
                  <c:v>Vegetação Campestre</c:v>
                </c:pt>
                <c:pt idx="8">
                  <c:v>Mosaico de Ocupações em Área Campestre</c:v>
                </c:pt>
                <c:pt idx="9">
                  <c:v>Corpo d'Água Continental</c:v>
                </c:pt>
                <c:pt idx="10">
                  <c:v>Corpo d'Água Costeiro</c:v>
                </c:pt>
              </c:strCache>
            </c:strRef>
          </c:cat>
          <c:val>
            <c:numRef>
              <c:f>'Tabela Completa'!$D$92:$X$92</c:f>
              <c:numCache>
                <c:formatCode>#,##0</c:formatCode>
                <c:ptCount val="11"/>
                <c:pt idx="0">
                  <c:v>7495</c:v>
                </c:pt>
                <c:pt idx="1">
                  <c:v>100483</c:v>
                </c:pt>
                <c:pt idx="2">
                  <c:v>36296</c:v>
                </c:pt>
                <c:pt idx="3">
                  <c:v>52373</c:v>
                </c:pt>
                <c:pt idx="4">
                  <c:v>10199</c:v>
                </c:pt>
                <c:pt idx="5">
                  <c:v>27873</c:v>
                </c:pt>
                <c:pt idx="6">
                  <c:v>8</c:v>
                </c:pt>
                <c:pt idx="7">
                  <c:v>3044</c:v>
                </c:pt>
                <c:pt idx="8">
                  <c:v>6169</c:v>
                </c:pt>
                <c:pt idx="9">
                  <c:v>4251</c:v>
                </c:pt>
                <c:pt idx="10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A6DA-4491-8185-8C103663E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D85-49A8-BD7D-758E58D3040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D85-49A8-BD7D-758E58D30404}"/>
              </c:ext>
            </c:extLst>
          </c:dPt>
          <c:dPt>
            <c:idx val="2"/>
            <c:bubble3D val="0"/>
            <c:spPr>
              <a:solidFill>
                <a:srgbClr val="ED7D3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D85-49A8-BD7D-758E58D30404}"/>
              </c:ext>
            </c:extLst>
          </c:dPt>
          <c:dPt>
            <c:idx val="3"/>
            <c:bubble3D val="0"/>
            <c:spPr>
              <a:solidFill>
                <a:srgbClr val="C5E0B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D85-49A8-BD7D-758E58D30404}"/>
              </c:ext>
            </c:extLst>
          </c:dPt>
          <c:dPt>
            <c:idx val="4"/>
            <c:bubble3D val="0"/>
            <c:spPr>
              <a:solidFill>
                <a:srgbClr val="38572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D85-49A8-BD7D-758E58D30404}"/>
              </c:ext>
            </c:extLst>
          </c:dPt>
          <c:dPt>
            <c:idx val="5"/>
            <c:bubble3D val="0"/>
            <c:spPr>
              <a:solidFill>
                <a:srgbClr val="70AD4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D85-49A8-BD7D-758E58D30404}"/>
              </c:ext>
            </c:extLst>
          </c:dPt>
          <c:dPt>
            <c:idx val="6"/>
            <c:bubble3D val="0"/>
            <c:spPr>
              <a:solidFill>
                <a:srgbClr val="255E9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D85-49A8-BD7D-758E58D30404}"/>
              </c:ext>
            </c:extLst>
          </c:dPt>
          <c:dPt>
            <c:idx val="7"/>
            <c:bubble3D val="0"/>
            <c:spPr>
              <a:solidFill>
                <a:srgbClr val="BF9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2D85-49A8-BD7D-758E58D30404}"/>
              </c:ext>
            </c:extLst>
          </c:dPt>
          <c:dPt>
            <c:idx val="8"/>
            <c:bubble3D val="0"/>
            <c:spPr>
              <a:solidFill>
                <a:srgbClr val="7F6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2D85-49A8-BD7D-758E58D30404}"/>
              </c:ext>
            </c:extLst>
          </c:dPt>
          <c:dPt>
            <c:idx val="9"/>
            <c:bubble3D val="0"/>
            <c:spPr>
              <a:solidFill>
                <a:srgbClr val="C0E2E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2D85-49A8-BD7D-758E58D3040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2D85-49A8-BD7D-758E58D3040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6.006843434343434E-2"/>
                  <c:y val="-0.1062881313131313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D85-49A8-BD7D-758E58D30404}"/>
                </c:ext>
              </c:extLst>
            </c:dLbl>
            <c:dLbl>
              <c:idx val="7"/>
              <c:layout>
                <c:manualLayout>
                  <c:x val="-1.7750505050505051E-2"/>
                  <c:y val="-0.1298739898989899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D85-49A8-BD7D-758E58D30404}"/>
                </c:ext>
              </c:extLst>
            </c:dLbl>
            <c:dLbl>
              <c:idx val="8"/>
              <c:layout>
                <c:manualLayout>
                  <c:x val="-8.8752363992593199E-3"/>
                  <c:y val="-0.1333336132989255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D85-49A8-BD7D-758E58D30404}"/>
                </c:ext>
              </c:extLst>
            </c:dLbl>
            <c:dLbl>
              <c:idx val="9"/>
              <c:layout>
                <c:manualLayout>
                  <c:x val="-1.7750472798518577E-3"/>
                  <c:y val="-0.1300002729664524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D85-49A8-BD7D-758E58D30404}"/>
                </c:ext>
              </c:extLst>
            </c:dLbl>
            <c:dLbl>
              <c:idx val="10"/>
              <c:layout>
                <c:manualLayout>
                  <c:x val="2.989267676767671E-2"/>
                  <c:y val="-0.1300002525252525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D85-49A8-BD7D-758E58D304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'Tabela Completa'!$D$2:$X$2</c:f>
              <c:strCache>
                <c:ptCount val="11"/>
                <c:pt idx="0">
                  <c:v>Área Artificial</c:v>
                </c:pt>
                <c:pt idx="1">
                  <c:v>Área Agrícola</c:v>
                </c:pt>
                <c:pt idx="2">
                  <c:v>Pastagem com Manejo</c:v>
                </c:pt>
                <c:pt idx="3">
                  <c:v>Mosaico de Ocupações em Área Florestal</c:v>
                </c:pt>
                <c:pt idx="4">
                  <c:v>Silvicultura</c:v>
                </c:pt>
                <c:pt idx="5">
                  <c:v>Vegetação Florestal</c:v>
                </c:pt>
                <c:pt idx="6">
                  <c:v>Área Úmida</c:v>
                </c:pt>
                <c:pt idx="7">
                  <c:v>Vegetação Campestre</c:v>
                </c:pt>
                <c:pt idx="8">
                  <c:v>Mosaico de Ocupações em Área Campestre</c:v>
                </c:pt>
                <c:pt idx="9">
                  <c:v>Corpo d'Água Continental</c:v>
                </c:pt>
                <c:pt idx="10">
                  <c:v>Corpo d'Água Costeiro</c:v>
                </c:pt>
              </c:strCache>
            </c:strRef>
          </c:cat>
          <c:val>
            <c:numRef>
              <c:f>'Tabela Completa'!$D$93:$X$93</c:f>
              <c:numCache>
                <c:formatCode>#,##0</c:formatCode>
                <c:ptCount val="11"/>
                <c:pt idx="0">
                  <c:v>7521</c:v>
                </c:pt>
                <c:pt idx="1">
                  <c:v>106146</c:v>
                </c:pt>
                <c:pt idx="2">
                  <c:v>34493</c:v>
                </c:pt>
                <c:pt idx="3">
                  <c:v>49065</c:v>
                </c:pt>
                <c:pt idx="4">
                  <c:v>10541</c:v>
                </c:pt>
                <c:pt idx="5">
                  <c:v>27595</c:v>
                </c:pt>
                <c:pt idx="6">
                  <c:v>8</c:v>
                </c:pt>
                <c:pt idx="7">
                  <c:v>2929</c:v>
                </c:pt>
                <c:pt idx="8">
                  <c:v>5642</c:v>
                </c:pt>
                <c:pt idx="9">
                  <c:v>4251</c:v>
                </c:pt>
                <c:pt idx="10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2D85-49A8-BD7D-758E58D304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DDE-47FB-B529-9D2A7BA6652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DDE-47FB-B529-9D2A7BA6652E}"/>
              </c:ext>
            </c:extLst>
          </c:dPt>
          <c:dPt>
            <c:idx val="2"/>
            <c:bubble3D val="0"/>
            <c:spPr>
              <a:solidFill>
                <a:srgbClr val="ED7D3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DDE-47FB-B529-9D2A7BA6652E}"/>
              </c:ext>
            </c:extLst>
          </c:dPt>
          <c:dPt>
            <c:idx val="3"/>
            <c:bubble3D val="0"/>
            <c:spPr>
              <a:solidFill>
                <a:srgbClr val="C5E0B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DDE-47FB-B529-9D2A7BA6652E}"/>
              </c:ext>
            </c:extLst>
          </c:dPt>
          <c:dPt>
            <c:idx val="4"/>
            <c:bubble3D val="0"/>
            <c:spPr>
              <a:solidFill>
                <a:srgbClr val="38572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DDE-47FB-B529-9D2A7BA6652E}"/>
              </c:ext>
            </c:extLst>
          </c:dPt>
          <c:dPt>
            <c:idx val="5"/>
            <c:bubble3D val="0"/>
            <c:spPr>
              <a:solidFill>
                <a:srgbClr val="70AD4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DDE-47FB-B529-9D2A7BA6652E}"/>
              </c:ext>
            </c:extLst>
          </c:dPt>
          <c:dPt>
            <c:idx val="6"/>
            <c:bubble3D val="0"/>
            <c:spPr>
              <a:solidFill>
                <a:srgbClr val="255E9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4DDE-47FB-B529-9D2A7BA6652E}"/>
              </c:ext>
            </c:extLst>
          </c:dPt>
          <c:dPt>
            <c:idx val="7"/>
            <c:bubble3D val="0"/>
            <c:spPr>
              <a:solidFill>
                <a:srgbClr val="BF9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4DDE-47FB-B529-9D2A7BA6652E}"/>
              </c:ext>
            </c:extLst>
          </c:dPt>
          <c:dPt>
            <c:idx val="8"/>
            <c:bubble3D val="0"/>
            <c:spPr>
              <a:solidFill>
                <a:srgbClr val="7F6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4DDE-47FB-B529-9D2A7BA6652E}"/>
              </c:ext>
            </c:extLst>
          </c:dPt>
          <c:dPt>
            <c:idx val="9"/>
            <c:bubble3D val="0"/>
            <c:spPr>
              <a:solidFill>
                <a:srgbClr val="C0E2E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4DDE-47FB-B529-9D2A7BA6652E}"/>
              </c:ext>
            </c:extLst>
          </c:dPt>
          <c:dPt>
            <c:idx val="1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4DDE-47FB-B529-9D2A7BA6652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3.9056034926215684E-2"/>
                  <c:y val="-0.1066668906391404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DDE-47FB-B529-9D2A7BA6652E}"/>
                </c:ext>
              </c:extLst>
            </c:dLbl>
            <c:dLbl>
              <c:idx val="7"/>
              <c:layout>
                <c:manualLayout>
                  <c:x val="-1.775274314827989E-2"/>
                  <c:y val="-0.1366669536313986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DDE-47FB-B529-9D2A7BA6652E}"/>
                </c:ext>
              </c:extLst>
            </c:dLbl>
            <c:dLbl>
              <c:idx val="8"/>
              <c:layout>
                <c:manualLayout>
                  <c:x val="-8.8763715741399605E-3"/>
                  <c:y val="-0.1400002939638718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DDE-47FB-B529-9D2A7BA6652E}"/>
                </c:ext>
              </c:extLst>
            </c:dLbl>
            <c:dLbl>
              <c:idx val="9"/>
              <c:layout>
                <c:manualLayout>
                  <c:x val="-1.7752743148279858E-3"/>
                  <c:y val="-0.1466669746288181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DDE-47FB-B529-9D2A7BA6652E}"/>
                </c:ext>
              </c:extLst>
            </c:dLbl>
            <c:dLbl>
              <c:idx val="10"/>
              <c:layout>
                <c:manualLayout>
                  <c:x val="1.4202194518623886E-2"/>
                  <c:y val="-0.1300002729664524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DDE-47FB-B529-9D2A7BA665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'Tabela Completa'!$D$2:$X$2</c:f>
              <c:strCache>
                <c:ptCount val="11"/>
                <c:pt idx="0">
                  <c:v>Área Artificial</c:v>
                </c:pt>
                <c:pt idx="1">
                  <c:v>Área Agrícola</c:v>
                </c:pt>
                <c:pt idx="2">
                  <c:v>Pastagem com Manejo</c:v>
                </c:pt>
                <c:pt idx="3">
                  <c:v>Mosaico de Ocupações em Área Florestal</c:v>
                </c:pt>
                <c:pt idx="4">
                  <c:v>Silvicultura</c:v>
                </c:pt>
                <c:pt idx="5">
                  <c:v>Vegetação Florestal</c:v>
                </c:pt>
                <c:pt idx="6">
                  <c:v>Área Úmida</c:v>
                </c:pt>
                <c:pt idx="7">
                  <c:v>Vegetação Campestre</c:v>
                </c:pt>
                <c:pt idx="8">
                  <c:v>Mosaico de Ocupações em Área Campestre</c:v>
                </c:pt>
                <c:pt idx="9">
                  <c:v>Corpo d'Água Continental</c:v>
                </c:pt>
                <c:pt idx="10">
                  <c:v>Corpo d'Água Costeiro</c:v>
                </c:pt>
              </c:strCache>
            </c:strRef>
          </c:cat>
          <c:val>
            <c:numRef>
              <c:f>'Tabela Completa'!$D$94:$X$94</c:f>
              <c:numCache>
                <c:formatCode>#,##0</c:formatCode>
                <c:ptCount val="11"/>
                <c:pt idx="0">
                  <c:v>7548</c:v>
                </c:pt>
                <c:pt idx="1">
                  <c:v>112435</c:v>
                </c:pt>
                <c:pt idx="2">
                  <c:v>32452</c:v>
                </c:pt>
                <c:pt idx="3">
                  <c:v>45593</c:v>
                </c:pt>
                <c:pt idx="4">
                  <c:v>10801</c:v>
                </c:pt>
                <c:pt idx="5">
                  <c:v>27207</c:v>
                </c:pt>
                <c:pt idx="6">
                  <c:v>8</c:v>
                </c:pt>
                <c:pt idx="7">
                  <c:v>2798</c:v>
                </c:pt>
                <c:pt idx="8">
                  <c:v>5098</c:v>
                </c:pt>
                <c:pt idx="9">
                  <c:v>4251</c:v>
                </c:pt>
                <c:pt idx="10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4DDE-47FB-B529-9D2A7BA665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295-4850-B415-A84DD483DE2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295-4850-B415-A84DD483DE2A}"/>
              </c:ext>
            </c:extLst>
          </c:dPt>
          <c:dPt>
            <c:idx val="2"/>
            <c:bubble3D val="0"/>
            <c:spPr>
              <a:solidFill>
                <a:srgbClr val="ED7D3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295-4850-B415-A84DD483DE2A}"/>
              </c:ext>
            </c:extLst>
          </c:dPt>
          <c:dPt>
            <c:idx val="3"/>
            <c:bubble3D val="0"/>
            <c:spPr>
              <a:solidFill>
                <a:srgbClr val="C5E0B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295-4850-B415-A84DD483DE2A}"/>
              </c:ext>
            </c:extLst>
          </c:dPt>
          <c:dPt>
            <c:idx val="4"/>
            <c:bubble3D val="0"/>
            <c:spPr>
              <a:solidFill>
                <a:srgbClr val="38572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295-4850-B415-A84DD483DE2A}"/>
              </c:ext>
            </c:extLst>
          </c:dPt>
          <c:dPt>
            <c:idx val="5"/>
            <c:bubble3D val="0"/>
            <c:spPr>
              <a:solidFill>
                <a:srgbClr val="70AD4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295-4850-B415-A84DD483DE2A}"/>
              </c:ext>
            </c:extLst>
          </c:dPt>
          <c:dPt>
            <c:idx val="6"/>
            <c:bubble3D val="0"/>
            <c:spPr>
              <a:solidFill>
                <a:srgbClr val="255E9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295-4850-B415-A84DD483DE2A}"/>
              </c:ext>
            </c:extLst>
          </c:dPt>
          <c:dPt>
            <c:idx val="7"/>
            <c:bubble3D val="0"/>
            <c:spPr>
              <a:solidFill>
                <a:srgbClr val="BF9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8295-4850-B415-A84DD483DE2A}"/>
              </c:ext>
            </c:extLst>
          </c:dPt>
          <c:dPt>
            <c:idx val="8"/>
            <c:bubble3D val="0"/>
            <c:spPr>
              <a:solidFill>
                <a:srgbClr val="7F6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8295-4850-B415-A84DD483DE2A}"/>
              </c:ext>
            </c:extLst>
          </c:dPt>
          <c:dPt>
            <c:idx val="9"/>
            <c:bubble3D val="0"/>
            <c:spPr>
              <a:solidFill>
                <a:srgbClr val="C0E2E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8295-4850-B415-A84DD483DE2A}"/>
              </c:ext>
            </c:extLst>
          </c:dPt>
          <c:dPt>
            <c:idx val="1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8295-4850-B415-A84DD483DE2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4.6157132185527659E-2"/>
                  <c:y val="-9.666686964172106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295-4850-B415-A84DD483DE2A}"/>
                </c:ext>
              </c:extLst>
            </c:dLbl>
            <c:dLbl>
              <c:idx val="7"/>
              <c:layout>
                <c:manualLayout>
                  <c:x val="-2.3078566092763847E-2"/>
                  <c:y val="-0.1233335923015061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295-4850-B415-A84DD483DE2A}"/>
                </c:ext>
              </c:extLst>
            </c:dLbl>
            <c:dLbl>
              <c:idx val="8"/>
              <c:layout>
                <c:manualLayout>
                  <c:x val="-1.0651645888967914E-2"/>
                  <c:y val="-0.1333336132989255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295-4850-B415-A84DD483DE2A}"/>
                </c:ext>
              </c:extLst>
            </c:dLbl>
            <c:dLbl>
              <c:idx val="9"/>
              <c:layout>
                <c:manualLayout>
                  <c:x val="0"/>
                  <c:y val="-0.1366669536313986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295-4850-B415-A84DD483DE2A}"/>
                </c:ext>
              </c:extLst>
            </c:dLbl>
            <c:dLbl>
              <c:idx val="10"/>
              <c:layout>
                <c:manualLayout>
                  <c:x val="1.24269202037959E-2"/>
                  <c:y val="-0.1300002729664524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295-4850-B415-A84DD483DE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'Tabela Completa'!$D$2:$X$2</c:f>
              <c:strCache>
                <c:ptCount val="11"/>
                <c:pt idx="0">
                  <c:v>Área Artificial</c:v>
                </c:pt>
                <c:pt idx="1">
                  <c:v>Área Agrícola</c:v>
                </c:pt>
                <c:pt idx="2">
                  <c:v>Pastagem com Manejo</c:v>
                </c:pt>
                <c:pt idx="3">
                  <c:v>Mosaico de Ocupações em Área Florestal</c:v>
                </c:pt>
                <c:pt idx="4">
                  <c:v>Silvicultura</c:v>
                </c:pt>
                <c:pt idx="5">
                  <c:v>Vegetação Florestal</c:v>
                </c:pt>
                <c:pt idx="6">
                  <c:v>Área Úmida</c:v>
                </c:pt>
                <c:pt idx="7">
                  <c:v>Vegetação Campestre</c:v>
                </c:pt>
                <c:pt idx="8">
                  <c:v>Mosaico de Ocupações em Área Campestre</c:v>
                </c:pt>
                <c:pt idx="9">
                  <c:v>Corpo d'Água Continental</c:v>
                </c:pt>
                <c:pt idx="10">
                  <c:v>Corpo d'Água Costeiro</c:v>
                </c:pt>
              </c:strCache>
            </c:strRef>
          </c:cat>
          <c:val>
            <c:numRef>
              <c:f>'Tabela Completa'!$D$95:$X$95</c:f>
              <c:numCache>
                <c:formatCode>#,##0</c:formatCode>
                <c:ptCount val="11"/>
                <c:pt idx="0">
                  <c:v>7567</c:v>
                </c:pt>
                <c:pt idx="1">
                  <c:v>116727</c:v>
                </c:pt>
                <c:pt idx="2">
                  <c:v>31514</c:v>
                </c:pt>
                <c:pt idx="3">
                  <c:v>42809</c:v>
                </c:pt>
                <c:pt idx="4">
                  <c:v>10972</c:v>
                </c:pt>
                <c:pt idx="5">
                  <c:v>26963</c:v>
                </c:pt>
                <c:pt idx="6">
                  <c:v>8</c:v>
                </c:pt>
                <c:pt idx="7">
                  <c:v>2653</c:v>
                </c:pt>
                <c:pt idx="8">
                  <c:v>4727</c:v>
                </c:pt>
                <c:pt idx="9">
                  <c:v>4251</c:v>
                </c:pt>
                <c:pt idx="10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8295-4850-B415-A84DD483DE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69392793037021"/>
          <c:y val="3.2811334824757642E-2"/>
          <c:w val="0.85335354207484626"/>
          <c:h val="0.71872136788270591"/>
        </c:manualLayout>
      </c:layout>
      <c:lineChart>
        <c:grouping val="standard"/>
        <c:varyColors val="0"/>
        <c:ser>
          <c:idx val="0"/>
          <c:order val="0"/>
          <c:tx>
            <c:strRef>
              <c:f>'Projeção IBGE'!$A$12</c:f>
              <c:strCache>
                <c:ptCount val="1"/>
                <c:pt idx="0">
                  <c:v>Pop. Total Projetada SEADE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'Projeção IBGE'!$B$11:$AP$11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'Projeção IBGE'!$B$12:$AP$12</c:f>
              <c:numCache>
                <c:formatCode>#,##0</c:formatCode>
                <c:ptCount val="41"/>
                <c:pt idx="0">
                  <c:v>41223683</c:v>
                </c:pt>
                <c:pt idx="1">
                  <c:v>41579695</c:v>
                </c:pt>
                <c:pt idx="2">
                  <c:v>41939997</c:v>
                </c:pt>
                <c:pt idx="3">
                  <c:v>42304694</c:v>
                </c:pt>
                <c:pt idx="4">
                  <c:v>42673386</c:v>
                </c:pt>
                <c:pt idx="5">
                  <c:v>43046554</c:v>
                </c:pt>
                <c:pt idx="6">
                  <c:v>43359005</c:v>
                </c:pt>
                <c:pt idx="7">
                  <c:v>43674533</c:v>
                </c:pt>
                <c:pt idx="8">
                  <c:v>43993159</c:v>
                </c:pt>
                <c:pt idx="9">
                  <c:v>44314930</c:v>
                </c:pt>
                <c:pt idx="10">
                  <c:v>44639898</c:v>
                </c:pt>
                <c:pt idx="11">
                  <c:v>44892912</c:v>
                </c:pt>
                <c:pt idx="12">
                  <c:v>45147891</c:v>
                </c:pt>
                <c:pt idx="13">
                  <c:v>45404900</c:v>
                </c:pt>
                <c:pt idx="14">
                  <c:v>45663976</c:v>
                </c:pt>
                <c:pt idx="15">
                  <c:v>45925091</c:v>
                </c:pt>
                <c:pt idx="16">
                  <c:v>46102924</c:v>
                </c:pt>
                <c:pt idx="17">
                  <c:v>46281888</c:v>
                </c:pt>
                <c:pt idx="18">
                  <c:v>46461927</c:v>
                </c:pt>
                <c:pt idx="19">
                  <c:v>46643121</c:v>
                </c:pt>
                <c:pt idx="20">
                  <c:v>46825449</c:v>
                </c:pt>
                <c:pt idx="21">
                  <c:v>46937086</c:v>
                </c:pt>
                <c:pt idx="22">
                  <c:v>47049296</c:v>
                </c:pt>
                <c:pt idx="23">
                  <c:v>47162143</c:v>
                </c:pt>
                <c:pt idx="24">
                  <c:v>47275552</c:v>
                </c:pt>
                <c:pt idx="25">
                  <c:v>47389567</c:v>
                </c:pt>
                <c:pt idx="26">
                  <c:v>47436830</c:v>
                </c:pt>
                <c:pt idx="27">
                  <c:v>47484441</c:v>
                </c:pt>
                <c:pt idx="28">
                  <c:v>47532384</c:v>
                </c:pt>
                <c:pt idx="29">
                  <c:v>47580657</c:v>
                </c:pt>
                <c:pt idx="30">
                  <c:v>47629260</c:v>
                </c:pt>
                <c:pt idx="31">
                  <c:v>47621880</c:v>
                </c:pt>
                <c:pt idx="32">
                  <c:v>47614720</c:v>
                </c:pt>
                <c:pt idx="33">
                  <c:v>47607861</c:v>
                </c:pt>
                <c:pt idx="34">
                  <c:v>47601257</c:v>
                </c:pt>
                <c:pt idx="35">
                  <c:v>47594917</c:v>
                </c:pt>
                <c:pt idx="36">
                  <c:v>47515788</c:v>
                </c:pt>
                <c:pt idx="37">
                  <c:v>47437048</c:v>
                </c:pt>
                <c:pt idx="38">
                  <c:v>47358753</c:v>
                </c:pt>
                <c:pt idx="39">
                  <c:v>47280899</c:v>
                </c:pt>
                <c:pt idx="40">
                  <c:v>47203417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5B2-4CEA-9A22-68C2EA820C9A}"/>
            </c:ext>
          </c:extLst>
        </c:ser>
        <c:ser>
          <c:idx val="1"/>
          <c:order val="1"/>
          <c:tx>
            <c:strRef>
              <c:f>'Projeção IBGE'!$A$13</c:f>
              <c:strCache>
                <c:ptCount val="1"/>
                <c:pt idx="0">
                  <c:v>Limite Inferior SEADE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'Projeção IBGE'!$B$11:$AP$11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'Projeção IBGE'!$B$13:$AP$13</c:f>
              <c:numCache>
                <c:formatCode>#,##0</c:formatCode>
                <c:ptCount val="41"/>
                <c:pt idx="0">
                  <c:v>41223683</c:v>
                </c:pt>
                <c:pt idx="1">
                  <c:v>41537261</c:v>
                </c:pt>
                <c:pt idx="2">
                  <c:v>41853491</c:v>
                </c:pt>
                <c:pt idx="3">
                  <c:v>42172426</c:v>
                </c:pt>
                <c:pt idx="4">
                  <c:v>42493662</c:v>
                </c:pt>
                <c:pt idx="5">
                  <c:v>42817627</c:v>
                </c:pt>
                <c:pt idx="6">
                  <c:v>43056522</c:v>
                </c:pt>
                <c:pt idx="7">
                  <c:v>43296958</c:v>
                </c:pt>
                <c:pt idx="8">
                  <c:v>43538922</c:v>
                </c:pt>
                <c:pt idx="9">
                  <c:v>43782455</c:v>
                </c:pt>
                <c:pt idx="10">
                  <c:v>44027553</c:v>
                </c:pt>
                <c:pt idx="11">
                  <c:v>44172579</c:v>
                </c:pt>
                <c:pt idx="12">
                  <c:v>44318223</c:v>
                </c:pt>
                <c:pt idx="13">
                  <c:v>44464481</c:v>
                </c:pt>
                <c:pt idx="14">
                  <c:v>44611385</c:v>
                </c:pt>
                <c:pt idx="15">
                  <c:v>44758913</c:v>
                </c:pt>
                <c:pt idx="16">
                  <c:v>44805200</c:v>
                </c:pt>
                <c:pt idx="17">
                  <c:v>44851647</c:v>
                </c:pt>
                <c:pt idx="18">
                  <c:v>44898257</c:v>
                </c:pt>
                <c:pt idx="19">
                  <c:v>44945026</c:v>
                </c:pt>
                <c:pt idx="20">
                  <c:v>44991953</c:v>
                </c:pt>
                <c:pt idx="21">
                  <c:v>44947457</c:v>
                </c:pt>
                <c:pt idx="22">
                  <c:v>44903094</c:v>
                </c:pt>
                <c:pt idx="23">
                  <c:v>44858849</c:v>
                </c:pt>
                <c:pt idx="24">
                  <c:v>44814740</c:v>
                </c:pt>
                <c:pt idx="25">
                  <c:v>44770782</c:v>
                </c:pt>
                <c:pt idx="26">
                  <c:v>44642545</c:v>
                </c:pt>
                <c:pt idx="27">
                  <c:v>44514771</c:v>
                </c:pt>
                <c:pt idx="28">
                  <c:v>44387426</c:v>
                </c:pt>
                <c:pt idx="29">
                  <c:v>44260527</c:v>
                </c:pt>
                <c:pt idx="30">
                  <c:v>44134057</c:v>
                </c:pt>
                <c:pt idx="31">
                  <c:v>43931499</c:v>
                </c:pt>
                <c:pt idx="32">
                  <c:v>43729935</c:v>
                </c:pt>
                <c:pt idx="33">
                  <c:v>43529366</c:v>
                </c:pt>
                <c:pt idx="34">
                  <c:v>43329785</c:v>
                </c:pt>
                <c:pt idx="35">
                  <c:v>43131200</c:v>
                </c:pt>
                <c:pt idx="36">
                  <c:v>42868443</c:v>
                </c:pt>
                <c:pt idx="37">
                  <c:v>42607363</c:v>
                </c:pt>
                <c:pt idx="38">
                  <c:v>42347971</c:v>
                </c:pt>
                <c:pt idx="39">
                  <c:v>42090194</c:v>
                </c:pt>
                <c:pt idx="40">
                  <c:v>41834078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5B2-4CEA-9A22-68C2EA820C9A}"/>
            </c:ext>
          </c:extLst>
        </c:ser>
        <c:ser>
          <c:idx val="2"/>
          <c:order val="2"/>
          <c:tx>
            <c:strRef>
              <c:f>'Projeção IBGE'!$A$14</c:f>
              <c:strCache>
                <c:ptCount val="1"/>
                <c:pt idx="0">
                  <c:v>Limite Superior SEADE</c:v>
                </c:pt>
              </c:strCache>
            </c:strRef>
          </c:tx>
          <c:spPr>
            <a:ln w="28575" cap="rnd">
              <a:solidFill>
                <a:srgbClr val="FF00FF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'Projeção IBGE'!$B$11:$AP$11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'Projeção IBGE'!$B$14:$AP$14</c:f>
              <c:numCache>
                <c:formatCode>#,##0</c:formatCode>
                <c:ptCount val="41"/>
                <c:pt idx="0">
                  <c:v>41223683</c:v>
                </c:pt>
                <c:pt idx="1">
                  <c:v>41715782</c:v>
                </c:pt>
                <c:pt idx="2">
                  <c:v>42214341</c:v>
                </c:pt>
                <c:pt idx="3">
                  <c:v>42719400</c:v>
                </c:pt>
                <c:pt idx="4">
                  <c:v>43231107</c:v>
                </c:pt>
                <c:pt idx="5">
                  <c:v>43749527</c:v>
                </c:pt>
                <c:pt idx="6">
                  <c:v>44219233</c:v>
                </c:pt>
                <c:pt idx="7">
                  <c:v>44694432</c:v>
                </c:pt>
                <c:pt idx="8">
                  <c:v>45175165</c:v>
                </c:pt>
                <c:pt idx="9">
                  <c:v>45661517</c:v>
                </c:pt>
                <c:pt idx="10">
                  <c:v>46153557</c:v>
                </c:pt>
                <c:pt idx="11">
                  <c:v>46546806</c:v>
                </c:pt>
                <c:pt idx="12">
                  <c:v>46943706</c:v>
                </c:pt>
                <c:pt idx="13">
                  <c:v>47344274</c:v>
                </c:pt>
                <c:pt idx="14">
                  <c:v>47748594</c:v>
                </c:pt>
                <c:pt idx="15">
                  <c:v>48156649</c:v>
                </c:pt>
                <c:pt idx="16">
                  <c:v>48460518</c:v>
                </c:pt>
                <c:pt idx="17">
                  <c:v>48766517</c:v>
                </c:pt>
                <c:pt idx="18">
                  <c:v>49074643</c:v>
                </c:pt>
                <c:pt idx="19">
                  <c:v>49384903</c:v>
                </c:pt>
                <c:pt idx="20">
                  <c:v>49697328</c:v>
                </c:pt>
                <c:pt idx="21">
                  <c:v>49920009</c:v>
                </c:pt>
                <c:pt idx="22">
                  <c:v>50143864</c:v>
                </c:pt>
                <c:pt idx="23">
                  <c:v>50368827</c:v>
                </c:pt>
                <c:pt idx="24">
                  <c:v>50594983</c:v>
                </c:pt>
                <c:pt idx="25">
                  <c:v>50822276</c:v>
                </c:pt>
                <c:pt idx="26">
                  <c:v>50983077</c:v>
                </c:pt>
                <c:pt idx="27">
                  <c:v>51144516</c:v>
                </c:pt>
                <c:pt idx="28">
                  <c:v>51306613</c:v>
                </c:pt>
                <c:pt idx="29">
                  <c:v>51469358</c:v>
                </c:pt>
                <c:pt idx="30">
                  <c:v>51632760</c:v>
                </c:pt>
                <c:pt idx="31">
                  <c:v>51736029</c:v>
                </c:pt>
                <c:pt idx="32">
                  <c:v>51839668</c:v>
                </c:pt>
                <c:pt idx="33">
                  <c:v>51943621</c:v>
                </c:pt>
                <c:pt idx="34">
                  <c:v>52047966</c:v>
                </c:pt>
                <c:pt idx="35">
                  <c:v>52152647</c:v>
                </c:pt>
                <c:pt idx="36">
                  <c:v>52178879</c:v>
                </c:pt>
                <c:pt idx="37">
                  <c:v>52205259</c:v>
                </c:pt>
                <c:pt idx="38">
                  <c:v>52231842</c:v>
                </c:pt>
                <c:pt idx="39">
                  <c:v>52258568</c:v>
                </c:pt>
                <c:pt idx="40">
                  <c:v>52285465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45B2-4CEA-9A22-68C2EA820C9A}"/>
            </c:ext>
          </c:extLst>
        </c:ser>
        <c:ser>
          <c:idx val="3"/>
          <c:order val="3"/>
          <c:tx>
            <c:strRef>
              <c:f>'Projeção IBGE'!$A$15</c:f>
              <c:strCache>
                <c:ptCount val="1"/>
                <c:pt idx="0">
                  <c:v>População Urbana SEADE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'Projeção IBGE'!$B$11:$AP$11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'Projeção IBGE'!$B$15:$AP$15</c:f>
              <c:numCache>
                <c:formatCode>#,##0</c:formatCode>
                <c:ptCount val="41"/>
                <c:pt idx="0">
                  <c:v>39548206</c:v>
                </c:pt>
                <c:pt idx="1">
                  <c:v>39920351</c:v>
                </c:pt>
                <c:pt idx="2">
                  <c:v>40295489</c:v>
                </c:pt>
                <c:pt idx="3">
                  <c:v>40673751</c:v>
                </c:pt>
                <c:pt idx="4">
                  <c:v>41054897</c:v>
                </c:pt>
                <c:pt idx="5">
                  <c:v>41439477</c:v>
                </c:pt>
                <c:pt idx="6">
                  <c:v>41764046</c:v>
                </c:pt>
                <c:pt idx="7">
                  <c:v>42090776</c:v>
                </c:pt>
                <c:pt idx="8">
                  <c:v>42419766</c:v>
                </c:pt>
                <c:pt idx="9">
                  <c:v>42751098</c:v>
                </c:pt>
                <c:pt idx="10">
                  <c:v>43084898</c:v>
                </c:pt>
                <c:pt idx="11">
                  <c:v>43348195</c:v>
                </c:pt>
                <c:pt idx="12">
                  <c:v>43612815</c:v>
                </c:pt>
                <c:pt idx="13">
                  <c:v>43878825</c:v>
                </c:pt>
                <c:pt idx="14">
                  <c:v>44146306</c:v>
                </c:pt>
                <c:pt idx="15">
                  <c:v>44415279</c:v>
                </c:pt>
                <c:pt idx="16">
                  <c:v>44602974</c:v>
                </c:pt>
                <c:pt idx="17">
                  <c:v>44791260</c:v>
                </c:pt>
                <c:pt idx="18">
                  <c:v>44980133</c:v>
                </c:pt>
                <c:pt idx="19">
                  <c:v>45169703</c:v>
                </c:pt>
                <c:pt idx="20">
                  <c:v>45359961</c:v>
                </c:pt>
                <c:pt idx="21">
                  <c:v>45481345</c:v>
                </c:pt>
                <c:pt idx="22">
                  <c:v>45602891</c:v>
                </c:pt>
                <c:pt idx="23">
                  <c:v>45724670</c:v>
                </c:pt>
                <c:pt idx="24">
                  <c:v>45846606</c:v>
                </c:pt>
                <c:pt idx="25">
                  <c:v>45968797</c:v>
                </c:pt>
                <c:pt idx="26">
                  <c:v>46025839</c:v>
                </c:pt>
                <c:pt idx="27">
                  <c:v>46082869</c:v>
                </c:pt>
                <c:pt idx="28">
                  <c:v>46139891</c:v>
                </c:pt>
                <c:pt idx="29">
                  <c:v>46196889</c:v>
                </c:pt>
                <c:pt idx="30">
                  <c:v>46253934</c:v>
                </c:pt>
                <c:pt idx="31">
                  <c:v>46256343</c:v>
                </c:pt>
                <c:pt idx="32">
                  <c:v>46258661</c:v>
                </c:pt>
                <c:pt idx="33">
                  <c:v>46260992</c:v>
                </c:pt>
                <c:pt idx="34">
                  <c:v>46263294</c:v>
                </c:pt>
                <c:pt idx="35">
                  <c:v>46265582</c:v>
                </c:pt>
                <c:pt idx="36">
                  <c:v>46196720</c:v>
                </c:pt>
                <c:pt idx="37">
                  <c:v>46127956</c:v>
                </c:pt>
                <c:pt idx="38">
                  <c:v>46059380</c:v>
                </c:pt>
                <c:pt idx="39">
                  <c:v>45990987</c:v>
                </c:pt>
                <c:pt idx="40">
                  <c:v>45922734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45B2-4CEA-9A22-68C2EA820C9A}"/>
            </c:ext>
          </c:extLst>
        </c:ser>
        <c:ser>
          <c:idx val="4"/>
          <c:order val="4"/>
          <c:tx>
            <c:strRef>
              <c:f>'Projeção IBGE'!$A$16</c:f>
              <c:strCache>
                <c:ptCount val="1"/>
                <c:pt idx="0">
                  <c:v>Pop. Total Projetada IBGE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'Projeção IBGE'!$B$11:$AP$11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'Projeção IBGE'!$B$16:$AP$16</c:f>
              <c:numCache>
                <c:formatCode>#,##0</c:formatCode>
                <c:ptCount val="41"/>
                <c:pt idx="0">
                  <c:v>42298906</c:v>
                </c:pt>
                <c:pt idx="1">
                  <c:v>42707383</c:v>
                </c:pt>
                <c:pt idx="2">
                  <c:v>43119841</c:v>
                </c:pt>
                <c:pt idx="3">
                  <c:v>43528708</c:v>
                </c:pt>
                <c:pt idx="4">
                  <c:v>43937755</c:v>
                </c:pt>
                <c:pt idx="5">
                  <c:v>44356304</c:v>
                </c:pt>
                <c:pt idx="6">
                  <c:v>44760305</c:v>
                </c:pt>
                <c:pt idx="7">
                  <c:v>45149603</c:v>
                </c:pt>
                <c:pt idx="8">
                  <c:v>45538936</c:v>
                </c:pt>
                <c:pt idx="9">
                  <c:v>45919049</c:v>
                </c:pt>
                <c:pt idx="10">
                  <c:v>46289333</c:v>
                </c:pt>
                <c:pt idx="11">
                  <c:v>46649132</c:v>
                </c:pt>
                <c:pt idx="12">
                  <c:v>46997428</c:v>
                </c:pt>
                <c:pt idx="13">
                  <c:v>47333288</c:v>
                </c:pt>
                <c:pt idx="14">
                  <c:v>47656295</c:v>
                </c:pt>
                <c:pt idx="15">
                  <c:v>47966292</c:v>
                </c:pt>
                <c:pt idx="16">
                  <c:v>48263115</c:v>
                </c:pt>
                <c:pt idx="17">
                  <c:v>48546516</c:v>
                </c:pt>
                <c:pt idx="18">
                  <c:v>48816331</c:v>
                </c:pt>
                <c:pt idx="19">
                  <c:v>49072504</c:v>
                </c:pt>
                <c:pt idx="20">
                  <c:v>49315046</c:v>
                </c:pt>
                <c:pt idx="21">
                  <c:v>49544302</c:v>
                </c:pt>
                <c:pt idx="22">
                  <c:v>49760463</c:v>
                </c:pt>
                <c:pt idx="23">
                  <c:v>49963489</c:v>
                </c:pt>
                <c:pt idx="24">
                  <c:v>50153386</c:v>
                </c:pt>
                <c:pt idx="25">
                  <c:v>50330107</c:v>
                </c:pt>
                <c:pt idx="26">
                  <c:v>50493492</c:v>
                </c:pt>
                <c:pt idx="27">
                  <c:v>50643366</c:v>
                </c:pt>
                <c:pt idx="28">
                  <c:v>50779824</c:v>
                </c:pt>
                <c:pt idx="29">
                  <c:v>50902899</c:v>
                </c:pt>
                <c:pt idx="30">
                  <c:v>51012645</c:v>
                </c:pt>
                <c:pt idx="31">
                  <c:v>51109151</c:v>
                </c:pt>
                <c:pt idx="32">
                  <c:v>51192586</c:v>
                </c:pt>
                <c:pt idx="33">
                  <c:v>51263186</c:v>
                </c:pt>
                <c:pt idx="34">
                  <c:v>51321077</c:v>
                </c:pt>
                <c:pt idx="35">
                  <c:v>51366301</c:v>
                </c:pt>
                <c:pt idx="36">
                  <c:v>51398888</c:v>
                </c:pt>
                <c:pt idx="37">
                  <c:v>51419021</c:v>
                </c:pt>
                <c:pt idx="38">
                  <c:v>51426883</c:v>
                </c:pt>
                <c:pt idx="39">
                  <c:v>51422538</c:v>
                </c:pt>
                <c:pt idx="40">
                  <c:v>51405978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45B2-4CEA-9A22-68C2EA820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190976"/>
        <c:axId val="136192768"/>
      </c:lineChart>
      <c:catAx>
        <c:axId val="136190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36192768"/>
        <c:crosses val="autoZero"/>
        <c:auto val="1"/>
        <c:lblAlgn val="ctr"/>
        <c:lblOffset val="100"/>
        <c:noMultiLvlLbl val="0"/>
      </c:catAx>
      <c:valAx>
        <c:axId val="136192768"/>
        <c:scaling>
          <c:orientation val="minMax"/>
          <c:min val="38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36190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065896105709797E-2"/>
          <c:y val="0.86171643874283987"/>
          <c:w val="0.95386804348986898"/>
          <c:h val="0.137576729083361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E5BA-E035-48A6-AF52-45CB5E9044E1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CBDD-4312-43A5-BD66-5C206838BA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8156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E5BA-E035-48A6-AF52-45CB5E9044E1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CBDD-4312-43A5-BD66-5C206838BA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738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E5BA-E035-48A6-AF52-45CB5E9044E1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CBDD-4312-43A5-BD66-5C206838BA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634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E5BA-E035-48A6-AF52-45CB5E9044E1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CBDD-4312-43A5-BD66-5C206838BA68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E5D6F365-672E-451A-A6A5-60A82F40F75E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04" y="6266231"/>
            <a:ext cx="9084191" cy="54536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8D51B2F-FCB7-48A5-BD9B-E0FC1472CA63}"/>
              </a:ext>
            </a:extLst>
          </p:cNvPr>
          <p:cNvPicPr/>
          <p:nvPr userDrawn="1"/>
        </p:nvPicPr>
        <p:blipFill rotWithShape="1">
          <a:blip r:embed="rId3"/>
          <a:srcRect b="91876"/>
          <a:stretch/>
        </p:blipFill>
        <p:spPr>
          <a:xfrm>
            <a:off x="4141634" y="-140899"/>
            <a:ext cx="8813242" cy="1012045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7F1BBF3E-9446-4F69-A8AA-FA65720E48F4}"/>
              </a:ext>
            </a:extLst>
          </p:cNvPr>
          <p:cNvSpPr/>
          <p:nvPr userDrawn="1"/>
        </p:nvSpPr>
        <p:spPr>
          <a:xfrm>
            <a:off x="4937760" y="8313"/>
            <a:ext cx="2344189" cy="798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A3C9D997-8F6E-4850-87C7-9688A0727679}"/>
              </a:ext>
            </a:extLst>
          </p:cNvPr>
          <p:cNvPicPr/>
          <p:nvPr userDrawn="1"/>
        </p:nvPicPr>
        <p:blipFill rotWithShape="1">
          <a:blip r:embed="rId3"/>
          <a:srcRect b="91876"/>
          <a:stretch/>
        </p:blipFill>
        <p:spPr>
          <a:xfrm>
            <a:off x="-825221" y="-140899"/>
            <a:ext cx="8813242" cy="1012045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52215A62-B64F-481E-BAE5-F85BED27F925}"/>
              </a:ext>
            </a:extLst>
          </p:cNvPr>
          <p:cNvSpPr/>
          <p:nvPr userDrawn="1"/>
        </p:nvSpPr>
        <p:spPr>
          <a:xfrm>
            <a:off x="743484" y="8313"/>
            <a:ext cx="10314774" cy="798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3428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E5BA-E035-48A6-AF52-45CB5E9044E1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CBDD-4312-43A5-BD66-5C206838BA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1938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E5BA-E035-48A6-AF52-45CB5E9044E1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CBDD-4312-43A5-BD66-5C206838BA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390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E5BA-E035-48A6-AF52-45CB5E9044E1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CBDD-4312-43A5-BD66-5C206838BA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2774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E5BA-E035-48A6-AF52-45CB5E9044E1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CBDD-4312-43A5-BD66-5C206838BA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5636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E5BA-E035-48A6-AF52-45CB5E9044E1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CBDD-4312-43A5-BD66-5C206838BA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1185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E5BA-E035-48A6-AF52-45CB5E9044E1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CBDD-4312-43A5-BD66-5C206838BA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5876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E5BA-E035-48A6-AF52-45CB5E9044E1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CBDD-4312-43A5-BD66-5C206838BA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664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AE5BA-E035-48A6-AF52-45CB5E9044E1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FCBDD-4312-43A5-BD66-5C206838BA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7486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2A6DF513-5CB4-4759-9854-777B97ACAD60}"/>
              </a:ext>
            </a:extLst>
          </p:cNvPr>
          <p:cNvSpPr txBox="1"/>
          <p:nvPr/>
        </p:nvSpPr>
        <p:spPr>
          <a:xfrm>
            <a:off x="1518080" y="975374"/>
            <a:ext cx="88954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4400" b="1" dirty="0"/>
              <a:t>PLANO ESTADUAL DE RECURSOS HÍDRICOS - PERH </a:t>
            </a:r>
          </a:p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4400" b="1" dirty="0"/>
              <a:t>2020-2023</a:t>
            </a:r>
          </a:p>
          <a:p>
            <a:pPr marL="84137" algn="ctr">
              <a:spcBef>
                <a:spcPts val="600"/>
              </a:spcBef>
              <a:spcAft>
                <a:spcPts val="600"/>
              </a:spcAft>
            </a:pPr>
            <a:endParaRPr lang="pt-BR" sz="4000" b="1" dirty="0"/>
          </a:p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4000" b="1" dirty="0"/>
              <a:t>Apresentação para o Conselho Estadual de Recursos Hídricos – CRH</a:t>
            </a:r>
          </a:p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2800" b="1" dirty="0"/>
              <a:t> 17 de dezembro de 2020</a:t>
            </a:r>
          </a:p>
        </p:txBody>
      </p:sp>
    </p:spTree>
    <p:extLst>
      <p:ext uri="{BB962C8B-B14F-4D97-AF65-F5344CB8AC3E}">
        <p14:creationId xmlns:p14="http://schemas.microsoft.com/office/powerpoint/2010/main" val="16638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16" y="0"/>
            <a:ext cx="9699367" cy="6858000"/>
          </a:xfrm>
          <a:prstGeom prst="rect">
            <a:avLst/>
          </a:prstGeom>
        </p:spPr>
      </p:pic>
      <p:grpSp>
        <p:nvGrpSpPr>
          <p:cNvPr id="8" name="Grupo 7"/>
          <p:cNvGrpSpPr>
            <a:grpSpLocks noChangeAspect="1"/>
          </p:cNvGrpSpPr>
          <p:nvPr/>
        </p:nvGrpSpPr>
        <p:grpSpPr>
          <a:xfrm>
            <a:off x="8592000" y="0"/>
            <a:ext cx="3600000" cy="3600000"/>
            <a:chOff x="0" y="0"/>
            <a:chExt cx="3960000" cy="3960000"/>
          </a:xfrm>
        </p:grpSpPr>
        <p:graphicFrame>
          <p:nvGraphicFramePr>
            <p:cNvPr id="9" name="Gráfico 8"/>
            <p:cNvGraphicFramePr>
              <a:graphicFrameLocks/>
            </p:cNvGraphicFramePr>
            <p:nvPr/>
          </p:nvGraphicFramePr>
          <p:xfrm>
            <a:off x="0" y="0"/>
            <a:ext cx="3960000" cy="396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CaixaDeTexto 31"/>
            <p:cNvSpPr txBox="1"/>
            <p:nvPr/>
          </p:nvSpPr>
          <p:spPr>
            <a:xfrm>
              <a:off x="1339708" y="1636041"/>
              <a:ext cx="1280584" cy="687917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200" b="1" dirty="0"/>
                <a:t>2035</a:t>
              </a:r>
            </a:p>
          </p:txBody>
        </p:sp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04" y="4941855"/>
            <a:ext cx="3960000" cy="170519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98326" y="338666"/>
            <a:ext cx="22647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RESULTADO </a:t>
            </a:r>
          </a:p>
          <a:p>
            <a:r>
              <a:rPr lang="pt-BR" sz="3200" b="1" dirty="0"/>
              <a:t>PROJEÇÃO</a:t>
            </a:r>
          </a:p>
        </p:txBody>
      </p:sp>
    </p:spTree>
    <p:extLst>
      <p:ext uri="{BB962C8B-B14F-4D97-AF65-F5344CB8AC3E}">
        <p14:creationId xmlns:p14="http://schemas.microsoft.com/office/powerpoint/2010/main" val="1766217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16" y="0"/>
            <a:ext cx="9699367" cy="6858000"/>
          </a:xfrm>
          <a:prstGeom prst="rect">
            <a:avLst/>
          </a:prstGeom>
        </p:spPr>
      </p:pic>
      <p:grpSp>
        <p:nvGrpSpPr>
          <p:cNvPr id="8" name="Grupo 7"/>
          <p:cNvGrpSpPr>
            <a:grpSpLocks noChangeAspect="1"/>
          </p:cNvGrpSpPr>
          <p:nvPr/>
        </p:nvGrpSpPr>
        <p:grpSpPr>
          <a:xfrm>
            <a:off x="8592000" y="0"/>
            <a:ext cx="3600000" cy="3600000"/>
            <a:chOff x="0" y="0"/>
            <a:chExt cx="3960000" cy="3960000"/>
          </a:xfrm>
        </p:grpSpPr>
        <p:graphicFrame>
          <p:nvGraphicFramePr>
            <p:cNvPr id="9" name="Gráfico 8"/>
            <p:cNvGraphicFramePr>
              <a:graphicFrameLocks/>
            </p:cNvGraphicFramePr>
            <p:nvPr/>
          </p:nvGraphicFramePr>
          <p:xfrm>
            <a:off x="0" y="0"/>
            <a:ext cx="3960000" cy="396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CaixaDeTexto 33"/>
            <p:cNvSpPr txBox="1"/>
            <p:nvPr/>
          </p:nvSpPr>
          <p:spPr>
            <a:xfrm>
              <a:off x="1339708" y="1636041"/>
              <a:ext cx="1280584" cy="687917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200" b="1" dirty="0"/>
                <a:t>2050</a:t>
              </a:r>
            </a:p>
          </p:txBody>
        </p:sp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04" y="4941855"/>
            <a:ext cx="3960000" cy="170519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98326" y="338666"/>
            <a:ext cx="22647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RESULTADO </a:t>
            </a:r>
          </a:p>
          <a:p>
            <a:r>
              <a:rPr lang="pt-BR" sz="3200" b="1" dirty="0"/>
              <a:t>PROJEÇÃO</a:t>
            </a:r>
          </a:p>
        </p:txBody>
      </p:sp>
    </p:spTree>
    <p:extLst>
      <p:ext uri="{BB962C8B-B14F-4D97-AF65-F5344CB8AC3E}">
        <p14:creationId xmlns:p14="http://schemas.microsoft.com/office/powerpoint/2010/main" val="4015378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7.jpg">
            <a:extLst>
              <a:ext uri="{FF2B5EF4-FFF2-40B4-BE49-F238E27FC236}">
                <a16:creationId xmlns:a16="http://schemas.microsoft.com/office/drawing/2014/main" xmlns="" id="{64CCA576-48DE-4F41-9CEC-C0CEBBC73B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878187" y="13970"/>
            <a:ext cx="6073140" cy="6277610"/>
          </a:xfrm>
          <a:prstGeom prst="rect">
            <a:avLst/>
          </a:prstGeom>
          <a:ln/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7C7C0892-1541-4543-9393-3E101BEEF410}"/>
              </a:ext>
            </a:extLst>
          </p:cNvPr>
          <p:cNvSpPr txBox="1"/>
          <p:nvPr/>
        </p:nvSpPr>
        <p:spPr>
          <a:xfrm>
            <a:off x="390618" y="13970"/>
            <a:ext cx="573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O Uso do Solo como Principal Força Motriz da Situação dos Recursos Hídricos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AD47DB2-70F4-4CE9-A082-73B45CBC2FB6}"/>
              </a:ext>
            </a:extLst>
          </p:cNvPr>
          <p:cNvSpPr txBox="1"/>
          <p:nvPr/>
        </p:nvSpPr>
        <p:spPr>
          <a:xfrm>
            <a:off x="142047" y="852255"/>
            <a:ext cx="5736144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400" dirty="0"/>
              <a:t>A transversalidade da água com a situação dos Recursos Hídricos  pode ser percebida em temas críticos que extrapolam a atuação do gestor de águas:</a:t>
            </a:r>
          </a:p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Uso e Ocupação do Solo</a:t>
            </a:r>
          </a:p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Vulnerabilidade Social</a:t>
            </a:r>
          </a:p>
          <a:p>
            <a:pPr marL="0" lvl="1">
              <a:spcAft>
                <a:spcPts val="600"/>
              </a:spcAft>
            </a:pPr>
            <a:r>
              <a:rPr lang="pt-BR" sz="2400" dirty="0"/>
              <a:t>Estas condições (e várias outras) alteram a qualidade e a quantidade de água, aumentando os conflitos, e demandando uma gestão hídrica cada vez mais entrelaçada com outros aspectos para se tornar efetiva</a:t>
            </a:r>
          </a:p>
        </p:txBody>
      </p:sp>
    </p:spTree>
    <p:extLst>
      <p:ext uri="{BB962C8B-B14F-4D97-AF65-F5344CB8AC3E}">
        <p14:creationId xmlns:p14="http://schemas.microsoft.com/office/powerpoint/2010/main" val="3967397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693823F0-1625-4675-9618-1C416A50F615}"/>
              </a:ext>
            </a:extLst>
          </p:cNvPr>
          <p:cNvSpPr txBox="1"/>
          <p:nvPr/>
        </p:nvSpPr>
        <p:spPr>
          <a:xfrm>
            <a:off x="177421" y="824573"/>
            <a:ext cx="11668836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58763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400" dirty="0"/>
              <a:t>O estado de São Paulo é intensamente </a:t>
            </a:r>
            <a:r>
              <a:rPr lang="pt-BR" sz="2400" dirty="0">
                <a:solidFill>
                  <a:srgbClr val="FF0000"/>
                </a:solidFill>
              </a:rPr>
              <a:t>antropizado</a:t>
            </a:r>
            <a:r>
              <a:rPr lang="pt-BR" sz="2400" dirty="0"/>
              <a:t> (alterado pela ação do Homem)</a:t>
            </a:r>
          </a:p>
          <a:p>
            <a:pPr marL="884237" lvl="1" indent="-34290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pt-BR" sz="2400" dirty="0"/>
              <a:t>A porção </a:t>
            </a:r>
            <a:r>
              <a:rPr lang="pt-BR" sz="2400" dirty="0">
                <a:solidFill>
                  <a:srgbClr val="FF0000"/>
                </a:solidFill>
              </a:rPr>
              <a:t>Oeste e central </a:t>
            </a:r>
            <a:r>
              <a:rPr lang="pt-BR" sz="2400" dirty="0"/>
              <a:t>do estado é dominada por áreas de </a:t>
            </a:r>
            <a:r>
              <a:rPr lang="pt-BR" sz="2400" dirty="0">
                <a:solidFill>
                  <a:srgbClr val="FF0000"/>
                </a:solidFill>
              </a:rPr>
              <a:t>produção agrícola e pastagem com manejo</a:t>
            </a:r>
            <a:r>
              <a:rPr lang="pt-BR" sz="2400" dirty="0"/>
              <a:t>, com </a:t>
            </a:r>
            <a:r>
              <a:rPr lang="pt-BR" sz="2400" dirty="0">
                <a:solidFill>
                  <a:srgbClr val="FF0000"/>
                </a:solidFill>
              </a:rPr>
              <a:t>poucos remanescentes de vegetação </a:t>
            </a:r>
            <a:r>
              <a:rPr lang="pt-BR" sz="2400" dirty="0"/>
              <a:t>nativa</a:t>
            </a:r>
          </a:p>
          <a:p>
            <a:pPr marL="1341437" lvl="2" indent="-34290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pt-BR" sz="2200" dirty="0"/>
              <a:t>É onde há </a:t>
            </a:r>
            <a:r>
              <a:rPr lang="pt-BR" sz="2200" dirty="0">
                <a:solidFill>
                  <a:srgbClr val="FF0000"/>
                </a:solidFill>
              </a:rPr>
              <a:t>maior disponibilidade de água</a:t>
            </a:r>
            <a:r>
              <a:rPr lang="pt-BR" sz="2200" dirty="0"/>
              <a:t>, mas onde há </a:t>
            </a:r>
            <a:r>
              <a:rPr lang="pt-BR" sz="2200" dirty="0">
                <a:solidFill>
                  <a:srgbClr val="FF0000"/>
                </a:solidFill>
              </a:rPr>
              <a:t>menor concentração populacional</a:t>
            </a:r>
          </a:p>
          <a:p>
            <a:pPr marL="1341437" lvl="2" indent="-34290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pt-BR" sz="2200" dirty="0"/>
              <a:t>É onde se concentra a </a:t>
            </a:r>
            <a:r>
              <a:rPr lang="pt-BR" sz="2200" dirty="0">
                <a:solidFill>
                  <a:srgbClr val="FF0000"/>
                </a:solidFill>
              </a:rPr>
              <a:t>maior vulnerabilidade à erosão </a:t>
            </a:r>
            <a:r>
              <a:rPr lang="pt-BR" sz="2200" dirty="0"/>
              <a:t>e ao assoreamento</a:t>
            </a:r>
          </a:p>
          <a:p>
            <a:pPr marL="884237" lvl="1" indent="-34290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pt-BR" sz="2400" dirty="0"/>
              <a:t>A porção </a:t>
            </a:r>
            <a:r>
              <a:rPr lang="pt-BR" sz="2400" dirty="0">
                <a:solidFill>
                  <a:srgbClr val="FF0000"/>
                </a:solidFill>
              </a:rPr>
              <a:t>Leste e litorânea </a:t>
            </a:r>
            <a:r>
              <a:rPr lang="pt-BR" sz="2400" dirty="0"/>
              <a:t>do estado concentra a maioria das </a:t>
            </a:r>
            <a:r>
              <a:rPr lang="pt-BR" sz="2400" dirty="0">
                <a:solidFill>
                  <a:srgbClr val="FF0000"/>
                </a:solidFill>
              </a:rPr>
              <a:t>áreas artificiais </a:t>
            </a:r>
            <a:r>
              <a:rPr lang="pt-BR" sz="2400" dirty="0"/>
              <a:t>(áreas antrópicas urbanas), mas também concentra </a:t>
            </a:r>
            <a:r>
              <a:rPr lang="pt-BR" sz="2400" dirty="0">
                <a:solidFill>
                  <a:srgbClr val="FF0000"/>
                </a:solidFill>
              </a:rPr>
              <a:t>grandes reservas de vegetação nativa</a:t>
            </a:r>
          </a:p>
          <a:p>
            <a:pPr marL="1341437" lvl="2" indent="-34290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pt-BR" sz="2200" dirty="0"/>
              <a:t>Inclui a </a:t>
            </a:r>
            <a:r>
              <a:rPr lang="pt-BR" sz="2200" dirty="0">
                <a:solidFill>
                  <a:srgbClr val="FF0000"/>
                </a:solidFill>
              </a:rPr>
              <a:t>maior parte da população</a:t>
            </a:r>
            <a:r>
              <a:rPr lang="pt-BR" sz="2200" dirty="0"/>
              <a:t>, mas maiores conurbações metropolitanas, mas também inclui Unidades de Conservação que permitiram preservar importantes </a:t>
            </a:r>
            <a:r>
              <a:rPr lang="pt-BR" sz="2200" dirty="0">
                <a:solidFill>
                  <a:srgbClr val="FF0000"/>
                </a:solidFill>
              </a:rPr>
              <a:t>remanescentes de vegetação </a:t>
            </a:r>
            <a:r>
              <a:rPr lang="pt-BR" sz="2200" dirty="0"/>
              <a:t>nativa</a:t>
            </a:r>
          </a:p>
          <a:p>
            <a:pPr marL="1341437" lvl="2" indent="-34290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pt-BR" sz="2200" dirty="0"/>
              <a:t>São áreas com </a:t>
            </a:r>
            <a:r>
              <a:rPr lang="pt-BR" sz="2200" dirty="0">
                <a:solidFill>
                  <a:srgbClr val="FF0000"/>
                </a:solidFill>
              </a:rPr>
              <a:t>disponibilidade hídrica </a:t>
            </a:r>
            <a:r>
              <a:rPr lang="pt-BR" sz="2200" dirty="0"/>
              <a:t>de alerta e mesmo </a:t>
            </a:r>
            <a:r>
              <a:rPr lang="pt-BR" sz="2200" dirty="0">
                <a:solidFill>
                  <a:srgbClr val="FF0000"/>
                </a:solidFill>
              </a:rPr>
              <a:t>crítica</a:t>
            </a:r>
            <a:r>
              <a:rPr lang="pt-BR" sz="2200" dirty="0"/>
              <a:t> em termos de m</a:t>
            </a:r>
            <a:r>
              <a:rPr lang="pt-BR" sz="2200" baseline="30000" dirty="0"/>
              <a:t>3</a:t>
            </a:r>
            <a:r>
              <a:rPr lang="pt-BR" sz="2200" dirty="0"/>
              <a:t>/habitante por ano (UGRHIs 06 – AT e 05 – PCJ)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BDB2428-7312-44C4-B344-627EF95EA123}"/>
              </a:ext>
            </a:extLst>
          </p:cNvPr>
          <p:cNvSpPr txBox="1"/>
          <p:nvPr/>
        </p:nvSpPr>
        <p:spPr>
          <a:xfrm>
            <a:off x="1020932" y="170546"/>
            <a:ext cx="990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Síntese dos Principais Aspectos do Diagnóstico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13071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693823F0-1625-4675-9618-1C416A50F615}"/>
              </a:ext>
            </a:extLst>
          </p:cNvPr>
          <p:cNvSpPr txBox="1"/>
          <p:nvPr/>
        </p:nvSpPr>
        <p:spPr>
          <a:xfrm>
            <a:off x="177421" y="824573"/>
            <a:ext cx="11668836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58763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400" dirty="0"/>
              <a:t>Para diminuir as criticidades que afetam os recursos hídricos, há uma intensa relação com o setor do saneamento:</a:t>
            </a:r>
          </a:p>
          <a:p>
            <a:pPr marL="800100" lvl="1" indent="-258763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200" dirty="0"/>
              <a:t>Muitas cidades mantêm seus Sistemas de Abastecimento de Água (SAA) com índices de perdas muito elevados (muito acima de 40% do total de água tratada não chega às casas) – </a:t>
            </a:r>
            <a:r>
              <a:rPr lang="pt-BR" sz="2200" dirty="0">
                <a:solidFill>
                  <a:srgbClr val="FF0000"/>
                </a:solidFill>
              </a:rPr>
              <a:t>isto precisa diminuir</a:t>
            </a:r>
          </a:p>
          <a:p>
            <a:pPr marL="800100" lvl="1" indent="-258763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200" dirty="0"/>
              <a:t>Há a necessidade de universalizar a coleta e tratamento de esgotos – </a:t>
            </a:r>
            <a:r>
              <a:rPr lang="pt-BR" sz="2200" dirty="0">
                <a:solidFill>
                  <a:srgbClr val="FF0000"/>
                </a:solidFill>
              </a:rPr>
              <a:t>isto precisa ser garantido</a:t>
            </a:r>
          </a:p>
          <a:p>
            <a:pPr marL="800100" lvl="1" indent="-258763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200" dirty="0"/>
              <a:t>Ainda assim, as metas do Plano Nacional de Saneamento Básico (PLANSAB) foram estipuladas para 2033, mas em alguns municípios e regiões do estado, só serão alcançadas em 2050 – </a:t>
            </a:r>
            <a:r>
              <a:rPr lang="pt-BR" sz="2200" dirty="0">
                <a:solidFill>
                  <a:srgbClr val="FF0000"/>
                </a:solidFill>
              </a:rPr>
              <a:t>isto precisa ser alcançado</a:t>
            </a:r>
          </a:p>
          <a:p>
            <a:pPr marL="800100" lvl="1" indent="-258763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t-BR" sz="2200" dirty="0"/>
              <a:t>Além disso, coletar 90% dos esgotos gerados e tratar 100% dos esgotos coletados não é suficiente como objetivo estratégico, mas isto extrapola a capacidade do setor de saneamento, sendo condicionado por questões urbanísticas e habitacionais – nos aglomerados urbanos subnormais, os sistemas tradicionais de saneamento não conseguem atender à população – </a:t>
            </a:r>
            <a:r>
              <a:rPr lang="pt-BR" sz="2200" dirty="0">
                <a:solidFill>
                  <a:srgbClr val="FF0000"/>
                </a:solidFill>
              </a:rPr>
              <a:t>isso precisa mudar</a:t>
            </a:r>
            <a:endParaRPr lang="pt-BR" sz="2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BDB2428-7312-44C4-B344-627EF95EA123}"/>
              </a:ext>
            </a:extLst>
          </p:cNvPr>
          <p:cNvSpPr txBox="1"/>
          <p:nvPr/>
        </p:nvSpPr>
        <p:spPr>
          <a:xfrm>
            <a:off x="1020932" y="170546"/>
            <a:ext cx="990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Síntese dos Principais Aspectos do Diagnóstico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995222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xmlns="" id="{BBCA99CA-CF47-4F4B-B450-DE748CBED4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8369322"/>
              </p:ext>
            </p:extLst>
          </p:nvPr>
        </p:nvGraphicFramePr>
        <p:xfrm>
          <a:off x="365145" y="1770984"/>
          <a:ext cx="7034276" cy="4383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C49A1DB-22E8-4732-B9B4-A1D1EF321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378" y="4084560"/>
            <a:ext cx="3678629" cy="209297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6B7A0B83-C2DC-4EBF-B5E3-6D2DC7CFC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379" y="1957906"/>
            <a:ext cx="3676202" cy="209225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0BF2C29C-DE2E-4CCC-99C2-770412225CB9}"/>
              </a:ext>
            </a:extLst>
          </p:cNvPr>
          <p:cNvSpPr txBox="1"/>
          <p:nvPr/>
        </p:nvSpPr>
        <p:spPr>
          <a:xfrm>
            <a:off x="1020932" y="170546"/>
            <a:ext cx="990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Cenários Demográficos</a:t>
            </a:r>
            <a:endParaRPr lang="pt-BR" sz="32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7D5861B-C3C9-47EF-B2AF-FAC1ECD14149}"/>
              </a:ext>
            </a:extLst>
          </p:cNvPr>
          <p:cNvSpPr txBox="1"/>
          <p:nvPr/>
        </p:nvSpPr>
        <p:spPr>
          <a:xfrm>
            <a:off x="601579" y="755321"/>
            <a:ext cx="11220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Tendência de saturação populacional entre 2040 e 2045, com possibilidade de esvaziamento – e redução das demandas – na sequência, mas com diversidades regionais importantes, além do efeito de população flutuante em algumas UGRHIs</a:t>
            </a:r>
          </a:p>
        </p:txBody>
      </p:sp>
    </p:spTree>
    <p:extLst>
      <p:ext uri="{BB962C8B-B14F-4D97-AF65-F5344CB8AC3E}">
        <p14:creationId xmlns:p14="http://schemas.microsoft.com/office/powerpoint/2010/main" val="1766561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30294AC-C96B-4DA1-A5C1-9992376CD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916" y="935736"/>
            <a:ext cx="5954268" cy="521512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7D0162BA-7EB8-48BC-A948-0FF91DF5CE58}"/>
              </a:ext>
            </a:extLst>
          </p:cNvPr>
          <p:cNvSpPr txBox="1"/>
          <p:nvPr/>
        </p:nvSpPr>
        <p:spPr>
          <a:xfrm>
            <a:off x="495300" y="914400"/>
            <a:ext cx="56007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Se, por um lado, isso pode levar a uma redução das demandas urbanas, caso se mantenham os níveis de perdas elevados nos sistemas de abastecimento de água, e caso não se avance em um melhor controle dos usos rurais, os esforços de gestão de um determinado setor podem ser neutralizados ou mesmo perdidos.</a:t>
            </a:r>
          </a:p>
          <a:p>
            <a:endParaRPr lang="pt-BR" sz="2200" dirty="0"/>
          </a:p>
          <a:p>
            <a:r>
              <a:rPr lang="pt-BR" sz="2200" dirty="0"/>
              <a:t>As projeções de demandas somadas para abastecimento urbano, usos industriais e rurais foram projetadas para 2050, estabelecendo-se um Cenário Tendencial e uma envoltória de Limite Superior (maior pressão sobre os recursos hídricos) e um Limite Inferior (menor pressão sobre os recursos hídricos)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BC23572-18F9-40D7-847B-C206201BEC56}"/>
              </a:ext>
            </a:extLst>
          </p:cNvPr>
          <p:cNvSpPr txBox="1"/>
          <p:nvPr/>
        </p:nvSpPr>
        <p:spPr>
          <a:xfrm>
            <a:off x="1020932" y="170546"/>
            <a:ext cx="990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Cenários de Projeção de Demandas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064514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0E58296C-34CE-4B88-8DB7-3ECEDE5463CB}"/>
              </a:ext>
            </a:extLst>
          </p:cNvPr>
          <p:cNvSpPr txBox="1"/>
          <p:nvPr/>
        </p:nvSpPr>
        <p:spPr>
          <a:xfrm>
            <a:off x="1020932" y="170546"/>
            <a:ext cx="990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Síntese de Possíveis Aprimoramentos de Gestão</a:t>
            </a:r>
            <a:endParaRPr lang="pt-BR" sz="32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962F4C08-15A3-434A-A676-1EC245B1F7E9}"/>
              </a:ext>
            </a:extLst>
          </p:cNvPr>
          <p:cNvSpPr txBox="1"/>
          <p:nvPr/>
        </p:nvSpPr>
        <p:spPr>
          <a:xfrm>
            <a:off x="514350" y="755321"/>
            <a:ext cx="11239500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200" b="1" dirty="0"/>
              <a:t>Cobrança pelo uso dos recursos hídricos</a:t>
            </a:r>
            <a:r>
              <a:rPr lang="pt-BR" sz="2200" dirty="0"/>
              <a:t>: cadastro com </a:t>
            </a:r>
            <a:r>
              <a:rPr lang="pt-BR" sz="2200" dirty="0">
                <a:solidFill>
                  <a:srgbClr val="FF0000"/>
                </a:solidFill>
              </a:rPr>
              <a:t>outorgas e cargas poluidoras </a:t>
            </a:r>
            <a:r>
              <a:rPr lang="pt-BR" sz="2200" dirty="0"/>
              <a:t>+ novas outorgas e licenças ambientais; maior </a:t>
            </a:r>
            <a:r>
              <a:rPr lang="pt-BR" sz="2200" dirty="0">
                <a:solidFill>
                  <a:srgbClr val="FF0000"/>
                </a:solidFill>
              </a:rPr>
              <a:t>aderência</a:t>
            </a:r>
            <a:r>
              <a:rPr lang="pt-BR" sz="2200" dirty="0"/>
              <a:t> de aplicação dos recursos </a:t>
            </a:r>
            <a:r>
              <a:rPr lang="pt-BR" sz="2200" dirty="0">
                <a:solidFill>
                  <a:srgbClr val="FF0000"/>
                </a:solidFill>
              </a:rPr>
              <a:t>com as prioridades dos PBHs</a:t>
            </a:r>
            <a:r>
              <a:rPr lang="pt-BR" sz="2200" dirty="0"/>
              <a:t>; </a:t>
            </a:r>
            <a:r>
              <a:rPr lang="pt-BR" sz="2200" dirty="0">
                <a:solidFill>
                  <a:srgbClr val="FF0000"/>
                </a:solidFill>
              </a:rPr>
              <a:t>rever valores </a:t>
            </a:r>
            <a:r>
              <a:rPr lang="pt-BR" sz="2200" dirty="0"/>
              <a:t>da cobrança; e </a:t>
            </a:r>
            <a:r>
              <a:rPr lang="pt-BR" sz="2200" dirty="0">
                <a:solidFill>
                  <a:srgbClr val="FF0000"/>
                </a:solidFill>
              </a:rPr>
              <a:t>implantar cobrança pelo uso rural</a:t>
            </a:r>
          </a:p>
          <a:p>
            <a:pPr marL="265113" indent="-265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200" b="1" dirty="0"/>
              <a:t>Enquadramento dos corpos d’água em classes de qualidade</a:t>
            </a:r>
            <a:r>
              <a:rPr lang="pt-BR" sz="2200" dirty="0"/>
              <a:t>: </a:t>
            </a:r>
            <a:r>
              <a:rPr lang="pt-BR" sz="2200" dirty="0">
                <a:solidFill>
                  <a:srgbClr val="FF0000"/>
                </a:solidFill>
              </a:rPr>
              <a:t>rever enquadramento das águas superficiais</a:t>
            </a:r>
            <a:r>
              <a:rPr lang="pt-BR" sz="2200" dirty="0"/>
              <a:t>; fazer </a:t>
            </a:r>
            <a:r>
              <a:rPr lang="pt-BR" sz="2200" dirty="0">
                <a:solidFill>
                  <a:srgbClr val="FF0000"/>
                </a:solidFill>
              </a:rPr>
              <a:t>relatórios periódicos </a:t>
            </a:r>
            <a:r>
              <a:rPr lang="pt-BR" sz="2200" dirty="0"/>
              <a:t>de aderência; desenvolver metodologia de </a:t>
            </a:r>
            <a:r>
              <a:rPr lang="pt-BR" sz="2200" dirty="0">
                <a:solidFill>
                  <a:srgbClr val="FF0000"/>
                </a:solidFill>
              </a:rPr>
              <a:t>enquadramento de águas subterrâneas</a:t>
            </a:r>
            <a:r>
              <a:rPr lang="pt-BR" sz="2200" dirty="0"/>
              <a:t> para proteger e conservar aquíferos</a:t>
            </a:r>
          </a:p>
          <a:p>
            <a:pPr marL="265113" indent="-265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200" b="1" dirty="0"/>
              <a:t>Outorga de direitos de uso de recursos hídricos</a:t>
            </a:r>
            <a:r>
              <a:rPr lang="pt-BR" sz="2200" dirty="0"/>
              <a:t>: aprimorar </a:t>
            </a:r>
            <a:r>
              <a:rPr lang="pt-BR" sz="2200" dirty="0">
                <a:solidFill>
                  <a:srgbClr val="FF0000"/>
                </a:solidFill>
              </a:rPr>
              <a:t>cadastro</a:t>
            </a:r>
            <a:r>
              <a:rPr lang="pt-BR" sz="2200" dirty="0"/>
              <a:t>; </a:t>
            </a:r>
            <a:r>
              <a:rPr lang="pt-BR" sz="2200" dirty="0">
                <a:solidFill>
                  <a:srgbClr val="FF0000"/>
                </a:solidFill>
              </a:rPr>
              <a:t>georreferenciar </a:t>
            </a:r>
            <a:r>
              <a:rPr lang="pt-BR" sz="2200" dirty="0"/>
              <a:t>elementos; </a:t>
            </a:r>
            <a:r>
              <a:rPr lang="pt-BR" sz="2200" dirty="0">
                <a:solidFill>
                  <a:srgbClr val="FF0000"/>
                </a:solidFill>
              </a:rPr>
              <a:t>monitorar volumes </a:t>
            </a:r>
            <a:r>
              <a:rPr lang="pt-BR" sz="2200" dirty="0"/>
              <a:t>de usos não consuntivos </a:t>
            </a:r>
          </a:p>
          <a:p>
            <a:pPr marL="265113" indent="-265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200" b="1" dirty="0"/>
              <a:t>Planos de Recursos Hídricos e Relatórios e Situação</a:t>
            </a:r>
            <a:r>
              <a:rPr lang="pt-BR" sz="2200" dirty="0"/>
              <a:t>: planejar por </a:t>
            </a:r>
            <a:r>
              <a:rPr lang="pt-BR" sz="2200" dirty="0">
                <a:solidFill>
                  <a:srgbClr val="FF0000"/>
                </a:solidFill>
              </a:rPr>
              <a:t>áreas e temas críticos </a:t>
            </a:r>
            <a:r>
              <a:rPr lang="pt-BR" sz="2200" dirty="0"/>
              <a:t>por bacia; aumentar </a:t>
            </a:r>
            <a:r>
              <a:rPr lang="pt-BR" sz="2200" dirty="0">
                <a:solidFill>
                  <a:srgbClr val="FF0000"/>
                </a:solidFill>
              </a:rPr>
              <a:t>correlação PERH com PPA</a:t>
            </a:r>
            <a:r>
              <a:rPr lang="pt-BR" sz="2200" dirty="0"/>
              <a:t>; aprimorar </a:t>
            </a:r>
            <a:r>
              <a:rPr lang="pt-BR" sz="2200" dirty="0">
                <a:solidFill>
                  <a:srgbClr val="FF0000"/>
                </a:solidFill>
              </a:rPr>
              <a:t>gestão das águas subterrâneas</a:t>
            </a:r>
            <a:r>
              <a:rPr lang="pt-BR" sz="2200" dirty="0"/>
              <a:t>; usar </a:t>
            </a:r>
            <a:r>
              <a:rPr lang="pt-BR" sz="2200" dirty="0">
                <a:solidFill>
                  <a:srgbClr val="FF0000"/>
                </a:solidFill>
              </a:rPr>
              <a:t>RS como ferramenta </a:t>
            </a:r>
            <a:r>
              <a:rPr lang="pt-BR" sz="2200" dirty="0"/>
              <a:t>de acompanhamento de ações de gestão dos PBHs e do PERH</a:t>
            </a:r>
          </a:p>
          <a:p>
            <a:pPr marL="265113" indent="-265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200" b="1" dirty="0"/>
              <a:t>Sistema de informações Sobre Recursos Hídricos</a:t>
            </a:r>
            <a:r>
              <a:rPr lang="pt-BR" sz="2200" dirty="0"/>
              <a:t>: </a:t>
            </a:r>
            <a:r>
              <a:rPr lang="pt-BR" sz="2200" dirty="0">
                <a:solidFill>
                  <a:srgbClr val="FF0000"/>
                </a:solidFill>
              </a:rPr>
              <a:t>operacionalizar e manter </a:t>
            </a:r>
            <a:r>
              <a:rPr lang="pt-BR" sz="2200" dirty="0"/>
              <a:t>um SI que atenda à Lei n° 9.433/97</a:t>
            </a:r>
          </a:p>
          <a:p>
            <a:pPr marL="265113" indent="-265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200" b="1" dirty="0"/>
              <a:t>Programas de Duração Continuada</a:t>
            </a:r>
            <a:r>
              <a:rPr lang="pt-BR" sz="2200" dirty="0"/>
              <a:t>: aprimorar, atualizar e </a:t>
            </a:r>
            <a:r>
              <a:rPr lang="pt-BR" sz="2200" dirty="0">
                <a:solidFill>
                  <a:srgbClr val="FF0000"/>
                </a:solidFill>
              </a:rPr>
              <a:t>alinhar os PDCs com PBHs e PPA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8404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0E58296C-34CE-4B88-8DB7-3ECEDE5463CB}"/>
              </a:ext>
            </a:extLst>
          </p:cNvPr>
          <p:cNvSpPr txBox="1"/>
          <p:nvPr/>
        </p:nvSpPr>
        <p:spPr>
          <a:xfrm>
            <a:off x="1020932" y="170546"/>
            <a:ext cx="990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Síntese de Possíveis Aprimoramentos de Gestão</a:t>
            </a:r>
            <a:endParaRPr lang="pt-BR" sz="32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962F4C08-15A3-434A-A676-1EC245B1F7E9}"/>
              </a:ext>
            </a:extLst>
          </p:cNvPr>
          <p:cNvSpPr txBox="1"/>
          <p:nvPr/>
        </p:nvSpPr>
        <p:spPr>
          <a:xfrm>
            <a:off x="514350" y="755321"/>
            <a:ext cx="11239500" cy="5266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200" b="1" dirty="0"/>
              <a:t>Rateio de Custos de Obras</a:t>
            </a:r>
            <a:r>
              <a:rPr lang="pt-BR" sz="2200" dirty="0"/>
              <a:t>: </a:t>
            </a:r>
            <a:r>
              <a:rPr lang="pt-BR" sz="2200" dirty="0">
                <a:solidFill>
                  <a:srgbClr val="FF0000"/>
                </a:solidFill>
              </a:rPr>
              <a:t>viabilizar a aplicação </a:t>
            </a:r>
            <a:r>
              <a:rPr lang="pt-BR" sz="2200" dirty="0"/>
              <a:t>deste instrumento</a:t>
            </a:r>
          </a:p>
          <a:p>
            <a:pPr marL="265113" indent="-265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200" b="1" dirty="0"/>
              <a:t>Fundo Estadual de Recursos Hídricos (FEHIDRO)</a:t>
            </a:r>
            <a:r>
              <a:rPr lang="pt-BR" sz="2200" dirty="0"/>
              <a:t>: </a:t>
            </a:r>
            <a:r>
              <a:rPr lang="pt-BR" sz="2200" dirty="0">
                <a:solidFill>
                  <a:srgbClr val="FF0000"/>
                </a:solidFill>
              </a:rPr>
              <a:t>aumentar a aderência </a:t>
            </a:r>
            <a:r>
              <a:rPr lang="pt-BR" sz="2200" dirty="0"/>
              <a:t>com ações prioritárias dos PBHs; complementar formas de captação de recursos para </a:t>
            </a:r>
            <a:r>
              <a:rPr lang="pt-BR" sz="2200" dirty="0">
                <a:solidFill>
                  <a:srgbClr val="FF0000"/>
                </a:solidFill>
              </a:rPr>
              <a:t>aumentar a capacidade de investimento </a:t>
            </a:r>
            <a:r>
              <a:rPr lang="pt-BR" sz="2200" dirty="0"/>
              <a:t>do FEHIDRO</a:t>
            </a:r>
          </a:p>
          <a:p>
            <a:pPr marL="265113" indent="-265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200" b="1" dirty="0"/>
              <a:t>Infração às normas de utilização dos recursos hídricos</a:t>
            </a:r>
            <a:r>
              <a:rPr lang="pt-BR" sz="2200" dirty="0"/>
              <a:t>: aperfeiçoar as normas, mantendo a </a:t>
            </a:r>
            <a:r>
              <a:rPr lang="pt-BR" sz="2200" dirty="0">
                <a:solidFill>
                  <a:srgbClr val="FF0000"/>
                </a:solidFill>
              </a:rPr>
              <a:t>compatibilidade entre os fatores ambientais e socioeconômicos </a:t>
            </a:r>
            <a:r>
              <a:rPr lang="pt-BR" sz="2200" dirty="0"/>
              <a:t>do uso das águas</a:t>
            </a:r>
          </a:p>
          <a:p>
            <a:pPr marL="265113" indent="-265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200" b="1" dirty="0"/>
              <a:t>Licenciamentos ambiental</a:t>
            </a:r>
            <a:r>
              <a:rPr lang="pt-BR" sz="2200" dirty="0"/>
              <a:t>: </a:t>
            </a:r>
            <a:r>
              <a:rPr lang="pt-BR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aprimorar a disponibilização dos dados sobre cargas poluidoras para fins de planejamento da </a:t>
            </a:r>
            <a:r>
              <a:rPr lang="pt-BR" sz="2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prevenção e do controle da poluição </a:t>
            </a:r>
            <a:r>
              <a:rPr lang="pt-BR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das águas</a:t>
            </a:r>
            <a:endParaRPr lang="pt-BR" sz="2200" dirty="0"/>
          </a:p>
          <a:p>
            <a:pPr marL="265113" lvl="0" indent="-265113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200" b="1" dirty="0"/>
              <a:t>Monitoramento </a:t>
            </a:r>
            <a:r>
              <a:rPr lang="pt-BR" sz="2200" b="1" dirty="0" err="1"/>
              <a:t>quali</a:t>
            </a:r>
            <a:r>
              <a:rPr lang="pt-BR" sz="2200" b="1" dirty="0"/>
              <a:t>-quantitativo dos recursos hídricos</a:t>
            </a:r>
            <a:r>
              <a:rPr lang="pt-BR" sz="2200" dirty="0"/>
              <a:t>: aprimorar </a:t>
            </a:r>
            <a:r>
              <a:rPr lang="pt-BR" sz="2200" dirty="0">
                <a:solidFill>
                  <a:srgbClr val="FF0000"/>
                </a:solidFill>
              </a:rPr>
              <a:t>redes de monitoramento </a:t>
            </a:r>
            <a:r>
              <a:rPr lang="pt-BR" sz="2200" dirty="0"/>
              <a:t>das </a:t>
            </a:r>
            <a:r>
              <a:rPr lang="pt-BR" sz="2200" dirty="0">
                <a:solidFill>
                  <a:srgbClr val="FF0000"/>
                </a:solidFill>
              </a:rPr>
              <a:t>águas superficiais e subterrâneas </a:t>
            </a:r>
            <a:r>
              <a:rPr lang="pt-BR" sz="2200" dirty="0"/>
              <a:t>(sub-bacias críticas, mananciais de abastecimento e APRMs, incluindo a integração do RNQA, à conservação e aquíferos); aperfeiçoar a </a:t>
            </a:r>
            <a:r>
              <a:rPr lang="pt-BR" sz="2200" dirty="0">
                <a:solidFill>
                  <a:srgbClr val="FF0000"/>
                </a:solidFill>
              </a:rPr>
              <a:t>integração dos bancos de dados </a:t>
            </a:r>
            <a:r>
              <a:rPr lang="pt-BR" sz="2200" dirty="0"/>
              <a:t>do DAEE, da CETESB, dos prestadores de serviços de saneamento e dos órgãos de planejamento no âmbito do SIGRH e do SINGREH; estabelecer mecanismo de </a:t>
            </a:r>
            <a:r>
              <a:rPr lang="pt-BR" sz="2200" dirty="0">
                <a:solidFill>
                  <a:srgbClr val="FF0000"/>
                </a:solidFill>
              </a:rPr>
              <a:t>monitoramento efetivo da poluição difusa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775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DA51F52-23E1-4F4C-BF04-FB2D2D32076B}"/>
              </a:ext>
            </a:extLst>
          </p:cNvPr>
          <p:cNvSpPr txBox="1"/>
          <p:nvPr/>
        </p:nvSpPr>
        <p:spPr>
          <a:xfrm>
            <a:off x="637674" y="170546"/>
            <a:ext cx="104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Recomendações das Prospecções Setoriais e de Demandas</a:t>
            </a:r>
            <a:endParaRPr lang="pt-BR" sz="32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788B077-EE2A-4580-BC22-2706221BA935}"/>
              </a:ext>
            </a:extLst>
          </p:cNvPr>
          <p:cNvSpPr txBox="1"/>
          <p:nvPr/>
        </p:nvSpPr>
        <p:spPr>
          <a:xfrm>
            <a:off x="996287" y="755321"/>
            <a:ext cx="98263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O Prognóstico tece várias recomendações quanto às </a:t>
            </a:r>
            <a:r>
              <a:rPr lang="pt-BR" sz="2400" dirty="0">
                <a:solidFill>
                  <a:srgbClr val="FF0000"/>
                </a:solidFill>
              </a:rPr>
              <a:t>projeções de demanda</a:t>
            </a:r>
            <a:r>
              <a:rPr lang="pt-BR" sz="2400" dirty="0"/>
              <a:t> (abastecimento público, demanda industrial e demanda rural- principalmente irrigação), quanto ao </a:t>
            </a:r>
            <a:r>
              <a:rPr lang="pt-BR" sz="2400" dirty="0">
                <a:solidFill>
                  <a:srgbClr val="FF0000"/>
                </a:solidFill>
              </a:rPr>
              <a:t>controle de cargas poluidoras </a:t>
            </a:r>
            <a:r>
              <a:rPr lang="pt-BR" sz="2400" dirty="0"/>
              <a:t>(domésticas, industriais e difusas – inclusive de origem rural)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Quanto aos </a:t>
            </a:r>
            <a:r>
              <a:rPr lang="pt-BR" sz="2400" dirty="0">
                <a:solidFill>
                  <a:srgbClr val="FF0000"/>
                </a:solidFill>
              </a:rPr>
              <a:t>usos não consuntivos</a:t>
            </a:r>
            <a:r>
              <a:rPr lang="pt-BR" sz="2400" dirty="0"/>
              <a:t>, tece considerações e apresenta recomendações quanto à pesca e aquicultura, navegação fluvial e geração de energia, e quanto ao setor de turismo, recreação e lazer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Finalmente, coloca recomendações quanto ao </a:t>
            </a:r>
            <a:r>
              <a:rPr lang="pt-BR" sz="2400" dirty="0">
                <a:solidFill>
                  <a:srgbClr val="FF0000"/>
                </a:solidFill>
              </a:rPr>
              <a:t>manejo de resíduos sólidos</a:t>
            </a:r>
            <a:r>
              <a:rPr lang="pt-BR" sz="2400" dirty="0"/>
              <a:t>, à </a:t>
            </a:r>
            <a:r>
              <a:rPr lang="pt-BR" sz="2400" dirty="0">
                <a:solidFill>
                  <a:srgbClr val="FF0000"/>
                </a:solidFill>
              </a:rPr>
              <a:t>drenagem urbana e controle de inundações</a:t>
            </a:r>
            <a:r>
              <a:rPr lang="pt-BR" sz="2400" dirty="0"/>
              <a:t>, e consolida vários aspectos destes temas com preocupações quanto aos </a:t>
            </a:r>
            <a:r>
              <a:rPr lang="pt-BR" sz="2400" dirty="0">
                <a:solidFill>
                  <a:srgbClr val="FF0000"/>
                </a:solidFill>
              </a:rPr>
              <a:t>processos de erosão e assoreamento</a:t>
            </a:r>
            <a:r>
              <a:rPr lang="pt-BR" sz="2400" dirty="0"/>
              <a:t>, além de sugerir um avanço na discussão de </a:t>
            </a:r>
            <a:r>
              <a:rPr lang="pt-BR" sz="2400" dirty="0">
                <a:solidFill>
                  <a:srgbClr val="FF0000"/>
                </a:solidFill>
              </a:rPr>
              <a:t>exportação de “água virtual”</a:t>
            </a:r>
            <a:r>
              <a:rPr lang="pt-BR" sz="2400" dirty="0"/>
              <a:t> (incorporada a produtos), principalmente nas cadeias produtivas de carnes e etanol.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231763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2A6DF513-5CB4-4759-9854-777B97ACAD60}"/>
              </a:ext>
            </a:extLst>
          </p:cNvPr>
          <p:cNvSpPr txBox="1"/>
          <p:nvPr/>
        </p:nvSpPr>
        <p:spPr>
          <a:xfrm>
            <a:off x="1242874" y="531491"/>
            <a:ext cx="968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just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EVOLUÇÃO E DESAFIOS DO PERH</a:t>
            </a:r>
            <a:endParaRPr lang="pt-BR" sz="3200" dirty="0"/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xmlns="" id="{9A8FD1C0-6D29-4654-8697-3EA02A4CBC83}"/>
              </a:ext>
            </a:extLst>
          </p:cNvPr>
          <p:cNvSpPr/>
          <p:nvPr/>
        </p:nvSpPr>
        <p:spPr>
          <a:xfrm>
            <a:off x="9925235" y="3666478"/>
            <a:ext cx="301841" cy="390617"/>
          </a:xfrm>
          <a:prstGeom prst="rightArrow">
            <a:avLst>
              <a:gd name="adj1" fmla="val 72727"/>
              <a:gd name="adj2" fmla="val 50000"/>
            </a:avLst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xmlns="" id="{B73C05D1-7FBF-415A-9883-20B8CB814B76}"/>
              </a:ext>
            </a:extLst>
          </p:cNvPr>
          <p:cNvSpPr/>
          <p:nvPr/>
        </p:nvSpPr>
        <p:spPr>
          <a:xfrm>
            <a:off x="10262586" y="3080552"/>
            <a:ext cx="1580225" cy="1589103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7ª</a:t>
            </a:r>
          </a:p>
          <a:p>
            <a:pPr algn="ctr"/>
            <a:r>
              <a:rPr lang="pt-BR" b="1" dirty="0"/>
              <a:t>REVISÃO</a:t>
            </a:r>
          </a:p>
          <a:p>
            <a:pPr algn="ctr"/>
            <a:r>
              <a:rPr lang="pt-BR" sz="1600" b="1" dirty="0"/>
              <a:t>2020-2023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xmlns="" id="{D1015F6A-BEC1-4E8D-B635-133F4E4CC235}"/>
              </a:ext>
            </a:extLst>
          </p:cNvPr>
          <p:cNvGrpSpPr/>
          <p:nvPr/>
        </p:nvGrpSpPr>
        <p:grpSpPr>
          <a:xfrm>
            <a:off x="643917" y="1604539"/>
            <a:ext cx="9210297" cy="3944005"/>
            <a:chOff x="643917" y="1604539"/>
            <a:chExt cx="9210297" cy="3944005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xmlns="" id="{A825FE15-E8EF-4E91-BE60-81B198F78B66}"/>
                </a:ext>
              </a:extLst>
            </p:cNvPr>
            <p:cNvPicPr/>
            <p:nvPr/>
          </p:nvPicPr>
          <p:blipFill rotWithShape="1">
            <a:blip r:embed="rId2"/>
            <a:srcRect b="21127"/>
            <a:stretch/>
          </p:blipFill>
          <p:spPr>
            <a:xfrm>
              <a:off x="643917" y="1604539"/>
              <a:ext cx="9210297" cy="3944005"/>
            </a:xfrm>
            <a:prstGeom prst="rect">
              <a:avLst/>
            </a:prstGeom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xmlns="" id="{30759BA7-CC2F-4760-8DD3-6B9F32183D02}"/>
                </a:ext>
              </a:extLst>
            </p:cNvPr>
            <p:cNvSpPr/>
            <p:nvPr/>
          </p:nvSpPr>
          <p:spPr>
            <a:xfrm>
              <a:off x="8698230" y="3188970"/>
              <a:ext cx="1155984" cy="1257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817318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D39A3303-78D6-475D-A3B9-1B0638016DD4}"/>
              </a:ext>
            </a:extLst>
          </p:cNvPr>
          <p:cNvSpPr txBox="1"/>
          <p:nvPr/>
        </p:nvSpPr>
        <p:spPr>
          <a:xfrm>
            <a:off x="637674" y="170546"/>
            <a:ext cx="104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Resultados para os Cenários Futuros do Prognóstico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286DC9D-CF87-4185-B84D-CA3639564E3C}"/>
              </a:ext>
            </a:extLst>
          </p:cNvPr>
          <p:cNvSpPr txBox="1"/>
          <p:nvPr/>
        </p:nvSpPr>
        <p:spPr>
          <a:xfrm>
            <a:off x="625642" y="1363579"/>
            <a:ext cx="11165305" cy="4424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Resultados do balanço hídrico por 3.074 ottobacias para horizontes do plano (2017, 2023,  2035, 2050) com três vazões de referência (</a:t>
            </a:r>
            <a:r>
              <a:rPr lang="pt-BR" sz="2400" dirty="0" err="1"/>
              <a:t>Q</a:t>
            </a:r>
            <a:r>
              <a:rPr lang="pt-BR" sz="2400" baseline="-25000" dirty="0" err="1"/>
              <a:t>média</a:t>
            </a:r>
            <a:r>
              <a:rPr lang="pt-BR" sz="2400" dirty="0"/>
              <a:t>, Q</a:t>
            </a:r>
            <a:r>
              <a:rPr lang="pt-BR" sz="2400" baseline="-25000" dirty="0"/>
              <a:t>95% </a:t>
            </a:r>
            <a:r>
              <a:rPr lang="pt-BR" sz="2400" dirty="0"/>
              <a:t>e Q</a:t>
            </a:r>
            <a:r>
              <a:rPr lang="pt-BR" sz="2400" baseline="-25000" dirty="0"/>
              <a:t>7,10</a:t>
            </a:r>
            <a:r>
              <a:rPr lang="pt-BR" sz="2400" dirty="0"/>
              <a:t>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Índices adotados:</a:t>
            </a:r>
          </a:p>
          <a:p>
            <a:pPr marL="722313" indent="-34290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t-BR" sz="2400" dirty="0"/>
              <a:t>Criticidade </a:t>
            </a:r>
            <a:r>
              <a:rPr lang="pt-BR" sz="2400" b="1" dirty="0"/>
              <a:t>qualitativa – IQ</a:t>
            </a:r>
          </a:p>
          <a:p>
            <a:pPr marL="722313" indent="-34290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t-BR" sz="2400" dirty="0"/>
              <a:t>Criticidade </a:t>
            </a:r>
            <a:r>
              <a:rPr lang="pt-BR" sz="2400" b="1" dirty="0"/>
              <a:t>quantitativa – ISR</a:t>
            </a:r>
          </a:p>
          <a:p>
            <a:pPr marL="722313" indent="-34290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t-BR" sz="2400" dirty="0"/>
              <a:t>Criticidade </a:t>
            </a:r>
            <a:r>
              <a:rPr lang="pt-BR" sz="2400" b="1" dirty="0" err="1"/>
              <a:t>quali</a:t>
            </a:r>
            <a:r>
              <a:rPr lang="pt-BR" sz="2400" b="1" dirty="0"/>
              <a:t>-quantitativa - ISQ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Trechos de rios com atendimento e sem atendimento ao enquadramento atual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Trechos de rios com concentrações de DBO e fósforo 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Neste PERH foi possível discretizar os trechos críticos dentro das UGRHIs, permitindo maior atenção pelos PBHs e evitando pulverização de recursos em toda a área de cada UGRHI, concentrando recursos nestes trechos críticos identificados</a:t>
            </a:r>
          </a:p>
        </p:txBody>
      </p:sp>
    </p:spTree>
    <p:extLst>
      <p:ext uri="{BB962C8B-B14F-4D97-AF65-F5344CB8AC3E}">
        <p14:creationId xmlns:p14="http://schemas.microsoft.com/office/powerpoint/2010/main" val="53993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00000000-0008-0000-0100-000002000000}"/>
              </a:ext>
            </a:extLst>
          </p:cNvPr>
          <p:cNvPicPr/>
          <p:nvPr/>
        </p:nvPicPr>
        <p:blipFill rotWithShape="1">
          <a:blip r:embed="rId2"/>
          <a:srcRect l="9450" t="1416" r="9597" b="1497"/>
          <a:stretch/>
        </p:blipFill>
        <p:spPr bwMode="auto">
          <a:xfrm>
            <a:off x="1809749" y="796826"/>
            <a:ext cx="8597566" cy="5336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DCA85F12-9ABD-4EF4-99C3-6DC85C5A8E6F}"/>
              </a:ext>
            </a:extLst>
          </p:cNvPr>
          <p:cNvSpPr txBox="1"/>
          <p:nvPr/>
        </p:nvSpPr>
        <p:spPr>
          <a:xfrm>
            <a:off x="637674" y="170546"/>
            <a:ext cx="104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Resultado do Balanço Hídrico para Q</a:t>
            </a:r>
            <a:r>
              <a:rPr lang="pt-BR" sz="3200" b="1" baseline="-25000" dirty="0"/>
              <a:t>95%</a:t>
            </a:r>
            <a:r>
              <a:rPr lang="pt-BR" sz="3200" b="1" dirty="0"/>
              <a:t>, 2017</a:t>
            </a:r>
            <a:endParaRPr lang="pt-BR" sz="32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317F4973-D557-4314-A97A-D4C1F00687D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83" y="4114805"/>
            <a:ext cx="2530151" cy="20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9E4095B9-2585-4169-A054-E7C43CD0D6E1}"/>
              </a:ext>
            </a:extLst>
          </p:cNvPr>
          <p:cNvSpPr txBox="1"/>
          <p:nvPr/>
        </p:nvSpPr>
        <p:spPr>
          <a:xfrm>
            <a:off x="7578247" y="5661764"/>
            <a:ext cx="387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Índice de Criticidade Quantitativa - ISR</a:t>
            </a:r>
          </a:p>
        </p:txBody>
      </p:sp>
    </p:spTree>
    <p:extLst>
      <p:ext uri="{BB962C8B-B14F-4D97-AF65-F5344CB8AC3E}">
        <p14:creationId xmlns:p14="http://schemas.microsoft.com/office/powerpoint/2010/main" val="2201788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DCA85F12-9ABD-4EF4-99C3-6DC85C5A8E6F}"/>
              </a:ext>
            </a:extLst>
          </p:cNvPr>
          <p:cNvSpPr txBox="1"/>
          <p:nvPr/>
        </p:nvSpPr>
        <p:spPr>
          <a:xfrm>
            <a:off x="637674" y="170546"/>
            <a:ext cx="104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Resultado do Balanço Hídrico para Q</a:t>
            </a:r>
            <a:r>
              <a:rPr lang="pt-BR" sz="3200" b="1" baseline="-25000" dirty="0"/>
              <a:t>95%</a:t>
            </a:r>
            <a:r>
              <a:rPr lang="pt-BR" sz="3200" b="1" dirty="0"/>
              <a:t>, </a:t>
            </a:r>
            <a:r>
              <a:rPr lang="pt-BR" sz="3200" b="1" dirty="0">
                <a:solidFill>
                  <a:srgbClr val="FF0000"/>
                </a:solidFill>
              </a:rPr>
              <a:t>2023</a:t>
            </a:r>
            <a:endParaRPr lang="pt-BR" sz="3200" dirty="0">
              <a:solidFill>
                <a:srgbClr val="FF0000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00000000-0008-0000-0200-000002000000}"/>
              </a:ext>
            </a:extLst>
          </p:cNvPr>
          <p:cNvPicPr/>
          <p:nvPr/>
        </p:nvPicPr>
        <p:blipFill rotWithShape="1">
          <a:blip r:embed="rId2"/>
          <a:srcRect l="9660" t="1618" r="9282" b="2711"/>
          <a:stretch/>
        </p:blipFill>
        <p:spPr bwMode="auto">
          <a:xfrm>
            <a:off x="1825942" y="816769"/>
            <a:ext cx="8610037" cy="5252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283E6D17-B3D6-4103-800C-6441A018879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85" y="4118537"/>
            <a:ext cx="2530151" cy="20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3528A8C3-631C-4F54-8612-BCEA59115A41}"/>
              </a:ext>
            </a:extLst>
          </p:cNvPr>
          <p:cNvSpPr txBox="1"/>
          <p:nvPr/>
        </p:nvSpPr>
        <p:spPr>
          <a:xfrm>
            <a:off x="7578247" y="5661764"/>
            <a:ext cx="387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Índice de Criticidade Quantitativa - ISR</a:t>
            </a:r>
          </a:p>
        </p:txBody>
      </p:sp>
    </p:spTree>
    <p:extLst>
      <p:ext uri="{BB962C8B-B14F-4D97-AF65-F5344CB8AC3E}">
        <p14:creationId xmlns:p14="http://schemas.microsoft.com/office/powerpoint/2010/main" val="48048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DCA85F12-9ABD-4EF4-99C3-6DC85C5A8E6F}"/>
              </a:ext>
            </a:extLst>
          </p:cNvPr>
          <p:cNvSpPr txBox="1"/>
          <p:nvPr/>
        </p:nvSpPr>
        <p:spPr>
          <a:xfrm>
            <a:off x="637674" y="170546"/>
            <a:ext cx="104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Resultado do Balanço Hídrico para Q</a:t>
            </a:r>
            <a:r>
              <a:rPr lang="pt-BR" sz="3200" b="1" baseline="-25000" dirty="0"/>
              <a:t>95%</a:t>
            </a:r>
            <a:r>
              <a:rPr lang="pt-BR" sz="3200" b="1" dirty="0"/>
              <a:t>, </a:t>
            </a:r>
            <a:r>
              <a:rPr lang="pt-BR" sz="3200" b="1" dirty="0">
                <a:solidFill>
                  <a:srgbClr val="00B050"/>
                </a:solidFill>
              </a:rPr>
              <a:t>2035</a:t>
            </a:r>
            <a:endParaRPr lang="pt-BR" sz="3200" dirty="0">
              <a:solidFill>
                <a:srgbClr val="00B050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0000000-0008-0000-0200-000002000000}"/>
              </a:ext>
            </a:extLst>
          </p:cNvPr>
          <p:cNvPicPr/>
          <p:nvPr/>
        </p:nvPicPr>
        <p:blipFill rotWithShape="1">
          <a:blip r:embed="rId2"/>
          <a:srcRect l="9554" t="1012" r="9387" b="1901"/>
          <a:stretch/>
        </p:blipFill>
        <p:spPr bwMode="auto">
          <a:xfrm>
            <a:off x="1814766" y="782910"/>
            <a:ext cx="8618283" cy="533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83DD3BCD-20B8-495E-ADBC-73E5EC8D595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94" y="4121190"/>
            <a:ext cx="2530151" cy="20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E41A3A63-0E86-49C9-83B0-A8D451E2DC84}"/>
              </a:ext>
            </a:extLst>
          </p:cNvPr>
          <p:cNvSpPr txBox="1"/>
          <p:nvPr/>
        </p:nvSpPr>
        <p:spPr>
          <a:xfrm>
            <a:off x="7578247" y="5661764"/>
            <a:ext cx="387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Índice de Criticidade Quantitativa - ISR</a:t>
            </a:r>
          </a:p>
        </p:txBody>
      </p:sp>
    </p:spTree>
    <p:extLst>
      <p:ext uri="{BB962C8B-B14F-4D97-AF65-F5344CB8AC3E}">
        <p14:creationId xmlns:p14="http://schemas.microsoft.com/office/powerpoint/2010/main" val="3781854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DCA85F12-9ABD-4EF4-99C3-6DC85C5A8E6F}"/>
              </a:ext>
            </a:extLst>
          </p:cNvPr>
          <p:cNvSpPr txBox="1"/>
          <p:nvPr/>
        </p:nvSpPr>
        <p:spPr>
          <a:xfrm>
            <a:off x="637674" y="170546"/>
            <a:ext cx="104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Resultado do Balanço Hídrico para Q</a:t>
            </a:r>
            <a:r>
              <a:rPr lang="pt-BR" sz="3200" b="1" baseline="-25000" dirty="0"/>
              <a:t>95%</a:t>
            </a:r>
            <a:r>
              <a:rPr lang="pt-BR" sz="3200" b="1" dirty="0"/>
              <a:t>, </a:t>
            </a:r>
            <a:r>
              <a:rPr lang="pt-BR" sz="3200" b="1" dirty="0">
                <a:solidFill>
                  <a:srgbClr val="FF0000"/>
                </a:solidFill>
              </a:rPr>
              <a:t>2050</a:t>
            </a:r>
            <a:endParaRPr lang="pt-BR" sz="3200" dirty="0">
              <a:solidFill>
                <a:srgbClr val="FF000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00000000-0008-0000-0200-000004000000}"/>
              </a:ext>
            </a:extLst>
          </p:cNvPr>
          <p:cNvPicPr/>
          <p:nvPr/>
        </p:nvPicPr>
        <p:blipFill rotWithShape="1">
          <a:blip r:embed="rId2"/>
          <a:srcRect l="9764" t="1821" r="9387" b="2103"/>
          <a:stretch/>
        </p:blipFill>
        <p:spPr bwMode="auto">
          <a:xfrm>
            <a:off x="1838325" y="819150"/>
            <a:ext cx="8593931" cy="5298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5DE3CE3A-5912-4EBE-913A-243D4B17E1C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158" y="4112315"/>
            <a:ext cx="2530151" cy="20366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72E8B28B-CBD8-4307-A197-F9E5E2801D61}"/>
              </a:ext>
            </a:extLst>
          </p:cNvPr>
          <p:cNvSpPr txBox="1"/>
          <p:nvPr/>
        </p:nvSpPr>
        <p:spPr>
          <a:xfrm>
            <a:off x="7578247" y="5661764"/>
            <a:ext cx="387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Índice de Criticidade Quantitativa - ISR</a:t>
            </a:r>
          </a:p>
        </p:txBody>
      </p:sp>
    </p:spTree>
    <p:extLst>
      <p:ext uri="{BB962C8B-B14F-4D97-AF65-F5344CB8AC3E}">
        <p14:creationId xmlns:p14="http://schemas.microsoft.com/office/powerpoint/2010/main" val="673686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2A2A407-84A1-4A77-B8BC-44133648A6DC}"/>
              </a:ext>
            </a:extLst>
          </p:cNvPr>
          <p:cNvPicPr/>
          <p:nvPr/>
        </p:nvPicPr>
        <p:blipFill rotWithShape="1">
          <a:blip r:embed="rId2"/>
          <a:srcRect l="13834" r="13679"/>
          <a:stretch/>
        </p:blipFill>
        <p:spPr bwMode="auto">
          <a:xfrm>
            <a:off x="1594883" y="583248"/>
            <a:ext cx="9036921" cy="563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6BF4CE70-3F98-47F6-9535-450B0C141DD6}"/>
              </a:ext>
            </a:extLst>
          </p:cNvPr>
          <p:cNvSpPr txBox="1"/>
          <p:nvPr/>
        </p:nvSpPr>
        <p:spPr>
          <a:xfrm>
            <a:off x="733647" y="6435"/>
            <a:ext cx="103667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Concentração máxima de DBO no estado de São Paulo para Q</a:t>
            </a:r>
            <a:r>
              <a:rPr lang="pt-BR" sz="2400" b="1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95%</a:t>
            </a: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(2017) </a:t>
            </a:r>
            <a:endParaRPr lang="pt-BR" sz="2400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CBF9312-C313-48BF-A13F-31617A35591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62838" y="4260899"/>
            <a:ext cx="4292147" cy="1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49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E015E81B-703E-46EB-B5A2-6A87F77F24B4}"/>
              </a:ext>
            </a:extLst>
          </p:cNvPr>
          <p:cNvPicPr/>
          <p:nvPr/>
        </p:nvPicPr>
        <p:blipFill rotWithShape="1">
          <a:blip r:embed="rId2"/>
          <a:srcRect l="13666" r="13159"/>
          <a:stretch/>
        </p:blipFill>
        <p:spPr bwMode="auto">
          <a:xfrm>
            <a:off x="1573619" y="584790"/>
            <a:ext cx="9122734" cy="5633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2ABA2737-46AE-475F-A25D-1433A989F857}"/>
              </a:ext>
            </a:extLst>
          </p:cNvPr>
          <p:cNvSpPr txBox="1"/>
          <p:nvPr/>
        </p:nvSpPr>
        <p:spPr>
          <a:xfrm>
            <a:off x="733647" y="6435"/>
            <a:ext cx="103667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Concentração máxima de DBO no estado de São Paulo para Q</a:t>
            </a:r>
            <a:r>
              <a:rPr lang="pt-BR" sz="2400" b="1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95%</a:t>
            </a: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2050</a:t>
            </a: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 </a:t>
            </a:r>
            <a:endParaRPr lang="pt-BR" sz="2400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FA978CD-3FA4-4662-8DD5-F672F9EE241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62838" y="4260899"/>
            <a:ext cx="4292147" cy="1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73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8">
            <a:extLst>
              <a:ext uri="{FF2B5EF4-FFF2-40B4-BE49-F238E27FC236}">
                <a16:creationId xmlns:a16="http://schemas.microsoft.com/office/drawing/2014/main" xmlns="" id="{A2300DDC-914A-46E3-B4D3-4E137D24D5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2153968" y="764275"/>
            <a:ext cx="7363743" cy="5466404"/>
          </a:xfrm>
          <a:prstGeom prst="rect">
            <a:avLst/>
          </a:prstGeom>
          <a:noFill/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DF1DB112-C769-4115-B7D0-C511A6B658B7}"/>
              </a:ext>
            </a:extLst>
          </p:cNvPr>
          <p:cNvSpPr txBox="1"/>
          <p:nvPr/>
        </p:nvSpPr>
        <p:spPr>
          <a:xfrm>
            <a:off x="733647" y="6435"/>
            <a:ext cx="10366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Resultados do ISQ no estado de São Paulo para Q</a:t>
            </a:r>
            <a:r>
              <a:rPr lang="pt-BR" sz="2400" b="1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95%</a:t>
            </a: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(2017) 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153928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3">
            <a:extLst>
              <a:ext uri="{FF2B5EF4-FFF2-40B4-BE49-F238E27FC236}">
                <a16:creationId xmlns:a16="http://schemas.microsoft.com/office/drawing/2014/main" xmlns="" id="{26EFAC4C-336D-421F-87AA-A6998A534E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2156340" y="764275"/>
            <a:ext cx="7361371" cy="5466404"/>
          </a:xfrm>
          <a:prstGeom prst="rect">
            <a:avLst/>
          </a:prstGeom>
          <a:noFill/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65C9AC64-FAA7-4737-B54F-808D3E528A1A}"/>
              </a:ext>
            </a:extLst>
          </p:cNvPr>
          <p:cNvSpPr txBox="1"/>
          <p:nvPr/>
        </p:nvSpPr>
        <p:spPr>
          <a:xfrm>
            <a:off x="733647" y="6435"/>
            <a:ext cx="10366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Resultados do ISQ no estado de São Paulo para Q</a:t>
            </a:r>
            <a:r>
              <a:rPr lang="pt-BR" sz="2400" b="1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95%</a:t>
            </a: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2050</a:t>
            </a:r>
            <a:r>
              <a:rPr lang="pt-BR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 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208812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F8194448-B6B2-42E2-B59E-A99523021AAC}"/>
              </a:ext>
            </a:extLst>
          </p:cNvPr>
          <p:cNvSpPr txBox="1"/>
          <p:nvPr/>
        </p:nvSpPr>
        <p:spPr>
          <a:xfrm>
            <a:off x="637674" y="170546"/>
            <a:ext cx="104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Recomendações da Modelagem Quali-Quantitativa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E022BED-2494-4532-8FBA-B90BB4E5987B}"/>
              </a:ext>
            </a:extLst>
          </p:cNvPr>
          <p:cNvSpPr txBox="1"/>
          <p:nvPr/>
        </p:nvSpPr>
        <p:spPr>
          <a:xfrm>
            <a:off x="559561" y="764274"/>
            <a:ext cx="112321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Decorrem das constatações da modelagem recomendações associadas ao balanço quantitativo e qualitativo: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Balanço quantitativo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t-BR" sz="2200" dirty="0"/>
              <a:t>Atualizar </a:t>
            </a:r>
            <a:r>
              <a:rPr lang="pt-BR" sz="2200" dirty="0">
                <a:solidFill>
                  <a:srgbClr val="FF0000"/>
                </a:solidFill>
              </a:rPr>
              <a:t>índices de coleta e tratamento de esgoto</a:t>
            </a:r>
            <a:r>
              <a:rPr lang="pt-BR" sz="2200" dirty="0"/>
              <a:t>, incluindo </a:t>
            </a:r>
            <a:r>
              <a:rPr lang="pt-BR" sz="2200" dirty="0">
                <a:solidFill>
                  <a:srgbClr val="FF0000"/>
                </a:solidFill>
              </a:rPr>
              <a:t>eficiência das ETEs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t-BR" sz="2200" dirty="0"/>
              <a:t>Atualizar</a:t>
            </a:r>
            <a:r>
              <a:rPr lang="pt-BR" sz="2200" dirty="0">
                <a:solidFill>
                  <a:srgbClr val="FF0000"/>
                </a:solidFill>
              </a:rPr>
              <a:t> cadastro de outorgas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t-BR" sz="2200" dirty="0"/>
              <a:t>Manter </a:t>
            </a:r>
            <a:r>
              <a:rPr lang="pt-BR" sz="2200" dirty="0">
                <a:solidFill>
                  <a:srgbClr val="FF0000"/>
                </a:solidFill>
              </a:rPr>
              <a:t>mapeamento do uso do solo </a:t>
            </a:r>
            <a:r>
              <a:rPr lang="pt-BR" sz="2200" dirty="0"/>
              <a:t>atualizado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t-BR" sz="2200" dirty="0"/>
              <a:t>Avaliar as ottobacias mais críticas para </a:t>
            </a:r>
            <a:r>
              <a:rPr lang="pt-BR" sz="2200" dirty="0">
                <a:solidFill>
                  <a:srgbClr val="FF0000"/>
                </a:solidFill>
              </a:rPr>
              <a:t>orientar prioridades dos PBHs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Balanço qualitativo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t-BR" sz="2200" dirty="0"/>
              <a:t>Oportunidade de rediscutir o </a:t>
            </a:r>
            <a:r>
              <a:rPr lang="pt-BR" sz="2200" dirty="0">
                <a:solidFill>
                  <a:srgbClr val="FF0000"/>
                </a:solidFill>
              </a:rPr>
              <a:t>enquadramento dos corpos d’água </a:t>
            </a:r>
            <a:r>
              <a:rPr lang="pt-BR" sz="2200" dirty="0"/>
              <a:t>em função do atendimento dos usos, das necessidades da população e dos recursos disponíveis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t-BR" sz="2200" dirty="0"/>
              <a:t>Oportunidade de discutir ações de </a:t>
            </a:r>
            <a:r>
              <a:rPr lang="pt-BR" sz="2200" dirty="0" err="1">
                <a:solidFill>
                  <a:srgbClr val="FF0000"/>
                </a:solidFill>
              </a:rPr>
              <a:t>renaturalização</a:t>
            </a:r>
            <a:r>
              <a:rPr lang="pt-BR" sz="2200" dirty="0">
                <a:solidFill>
                  <a:srgbClr val="FF0000"/>
                </a:solidFill>
              </a:rPr>
              <a:t> dos rios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t-BR" sz="2200" dirty="0"/>
              <a:t>Implantação de </a:t>
            </a:r>
            <a:r>
              <a:rPr lang="pt-BR" sz="2200" dirty="0">
                <a:solidFill>
                  <a:srgbClr val="FF0000"/>
                </a:solidFill>
              </a:rPr>
              <a:t>coleta de vazões em tempo seco </a:t>
            </a:r>
            <a:r>
              <a:rPr lang="pt-BR" sz="2200" dirty="0"/>
              <a:t>onde não seja possível construir coletores de esgotos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t-BR" sz="2200" dirty="0"/>
              <a:t>Adoção de </a:t>
            </a:r>
            <a:r>
              <a:rPr lang="pt-BR" sz="2200" dirty="0">
                <a:solidFill>
                  <a:srgbClr val="FF0000"/>
                </a:solidFill>
              </a:rPr>
              <a:t>técnicas avançadas de tratamento </a:t>
            </a:r>
            <a:r>
              <a:rPr lang="pt-BR" sz="2200" dirty="0"/>
              <a:t>em ETEs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pt-BR" sz="2200" dirty="0"/>
              <a:t>Monitoramento contínuo dos corpos hídricos, </a:t>
            </a:r>
            <a:r>
              <a:rPr lang="pt-BR" sz="2200" dirty="0">
                <a:solidFill>
                  <a:srgbClr val="FF0000"/>
                </a:solidFill>
              </a:rPr>
              <a:t>integrando redes de qualidade e de quantidade</a:t>
            </a:r>
            <a:endParaRPr lang="pt-B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463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FE1D95B4-FD43-4946-85AF-0BA9E6647412}"/>
              </a:ext>
            </a:extLst>
          </p:cNvPr>
          <p:cNvSpPr txBox="1"/>
          <p:nvPr/>
        </p:nvSpPr>
        <p:spPr>
          <a:xfrm>
            <a:off x="626533" y="3945469"/>
            <a:ext cx="1098973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cs typeface="Calibri"/>
              </a:rPr>
              <a:t>36 meses desde sua concepção; últimos 18 meses com reuniões quinzenais de acompanhamento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cs typeface="Calibri"/>
              </a:rPr>
              <a:t>Participação, inclusive assumindo compromissos no Plano de Ação e no Programa de Investimentos, 27 órgãos e instituições, além dos 21 Comitês de Bacias Hidrográficas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cs typeface="Calibri"/>
              </a:rPr>
              <a:t>Minuta do PERH foi disponibilizada para Consulta Pública virtual entre 15 de outubro e 15 de novembro (com uma apresentação aberta ao público em 22 de outubro de 2020)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cs typeface="Calibri"/>
              </a:rPr>
              <a:t>Foram recebidas 154 contribuições de 23 participantes (sendo 12 representantes de colegiados do SIGRH)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cs typeface="Calibri"/>
              </a:rPr>
              <a:t>As contribuições foram analisadas e, quando pertinentes, integradas à versão final aqui apresentada 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659A6670-6D98-4D81-B685-F584192B39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2" y="955545"/>
            <a:ext cx="7924816" cy="26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41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BA305CC-DD4A-49A7-A4D1-D58FB92CC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445" y="675847"/>
            <a:ext cx="9003853" cy="550630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ADFA4C26-C3D5-49D2-9EE6-23E02006BC18}"/>
              </a:ext>
            </a:extLst>
          </p:cNvPr>
          <p:cNvSpPr txBox="1"/>
          <p:nvPr/>
        </p:nvSpPr>
        <p:spPr>
          <a:xfrm>
            <a:off x="637674" y="170546"/>
            <a:ext cx="104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Exemplo de Matriz de Criticidades em uma RH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508237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2F71E0C-9040-43AF-A679-2B84EC451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488" y="0"/>
            <a:ext cx="9695023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0CB2C7A-9349-4275-842F-6F3A55CC666B}"/>
              </a:ext>
            </a:extLst>
          </p:cNvPr>
          <p:cNvSpPr txBox="1"/>
          <p:nvPr/>
        </p:nvSpPr>
        <p:spPr>
          <a:xfrm>
            <a:off x="637674" y="170546"/>
            <a:ext cx="1045544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Exemplo de Mapeamento do ISQ</a:t>
            </a:r>
          </a:p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2000" b="1" dirty="0"/>
              <a:t>ISQ = Criticidade </a:t>
            </a:r>
            <a:r>
              <a:rPr lang="pt-BR" sz="2000" b="1" dirty="0" err="1"/>
              <a:t>quali</a:t>
            </a:r>
            <a:r>
              <a:rPr lang="pt-BR" sz="2000" b="1" dirty="0"/>
              <a:t>-quantitativa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116370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090C7BE-67C0-46B3-8307-80B1C9895EE2}"/>
              </a:ext>
            </a:extLst>
          </p:cNvPr>
          <p:cNvSpPr txBox="1"/>
          <p:nvPr/>
        </p:nvSpPr>
        <p:spPr>
          <a:xfrm>
            <a:off x="637674" y="170546"/>
            <a:ext cx="104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Demais Áreas e Temas Críticos</a:t>
            </a:r>
            <a:endParaRPr lang="pt-BR" sz="32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A4BF4B8-A6C4-4E27-B294-7E95E751361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189" y="1312064"/>
            <a:ext cx="9648966" cy="4911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D561D2E5-B82E-4888-8463-004B1855BB96}"/>
              </a:ext>
            </a:extLst>
          </p:cNvPr>
          <p:cNvSpPr txBox="1"/>
          <p:nvPr/>
        </p:nvSpPr>
        <p:spPr>
          <a:xfrm>
            <a:off x="0" y="911954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Percentuais de Áreas com Remanescentes Vegetais e com Elevada Suscetibilidade à Erosão, por UGRHI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38342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1C6481D0-4CE1-4180-8CB9-0618CC504153}"/>
              </a:ext>
            </a:extLst>
          </p:cNvPr>
          <p:cNvSpPr txBox="1"/>
          <p:nvPr/>
        </p:nvSpPr>
        <p:spPr>
          <a:xfrm>
            <a:off x="0" y="884658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Índice Médio de Perdas na Distribuição de Água para as UGRHIs para o ano de 2017 </a:t>
            </a:r>
            <a:endParaRPr lang="pt-BR" sz="20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716D78C-0EF7-4B26-9133-B6EC24FD649D}"/>
              </a:ext>
            </a:extLst>
          </p:cNvPr>
          <p:cNvSpPr txBox="1"/>
          <p:nvPr/>
        </p:nvSpPr>
        <p:spPr>
          <a:xfrm>
            <a:off x="637674" y="170546"/>
            <a:ext cx="104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Demais Áreas e Temas Críticos</a:t>
            </a:r>
            <a:endParaRPr lang="pt-BR" sz="32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61C3E03B-0E24-4CF6-9EAC-2D69AEB5D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902" y="1343237"/>
            <a:ext cx="8889492" cy="515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51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090C7BE-67C0-46B3-8307-80B1C9895EE2}"/>
              </a:ext>
            </a:extLst>
          </p:cNvPr>
          <p:cNvSpPr txBox="1"/>
          <p:nvPr/>
        </p:nvSpPr>
        <p:spPr>
          <a:xfrm>
            <a:off x="637674" y="170546"/>
            <a:ext cx="104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Modelagem de Qualidade da Água na Bacia do Rio Tietê</a:t>
            </a:r>
            <a:endParaRPr lang="pt-BR" sz="3200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xmlns="" id="{B964FA14-EA3E-47B9-9573-B6247C013CCE}"/>
              </a:ext>
            </a:extLst>
          </p:cNvPr>
          <p:cNvGrpSpPr/>
          <p:nvPr/>
        </p:nvGrpSpPr>
        <p:grpSpPr>
          <a:xfrm>
            <a:off x="1033200" y="710544"/>
            <a:ext cx="10047824" cy="5571525"/>
            <a:chOff x="1033200" y="669600"/>
            <a:chExt cx="10047824" cy="5571525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xmlns="" id="{23753E80-9602-44A6-BE9B-B4BD5AF75D1C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200" y="669600"/>
              <a:ext cx="10047824" cy="5571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xmlns="" id="{2D278EB7-B15A-4152-BB9D-D9B8B6D9F09E}"/>
                </a:ext>
              </a:extLst>
            </p:cNvPr>
            <p:cNvSpPr/>
            <p:nvPr/>
          </p:nvSpPr>
          <p:spPr>
            <a:xfrm>
              <a:off x="1689329" y="686025"/>
              <a:ext cx="9034818" cy="394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/>
                  </a:solidFill>
                </a:rPr>
                <a:t>Evolução da Vazão ao longo do Rio Tietê nas três vazões de Referência: </a:t>
              </a:r>
              <a:r>
                <a:rPr lang="pt-BR" dirty="0" err="1">
                  <a:solidFill>
                    <a:schemeClr val="tx1"/>
                  </a:solidFill>
                </a:rPr>
                <a:t>Q</a:t>
              </a:r>
              <a:r>
                <a:rPr lang="pt-BR" baseline="-25000" dirty="0" err="1">
                  <a:solidFill>
                    <a:schemeClr val="tx1"/>
                  </a:solidFill>
                </a:rPr>
                <a:t>média</a:t>
              </a:r>
              <a:r>
                <a:rPr lang="pt-BR" dirty="0">
                  <a:solidFill>
                    <a:schemeClr val="tx1"/>
                  </a:solidFill>
                </a:rPr>
                <a:t>, Q</a:t>
              </a:r>
              <a:r>
                <a:rPr lang="pt-BR" baseline="-25000" dirty="0">
                  <a:solidFill>
                    <a:schemeClr val="tx1"/>
                  </a:solidFill>
                </a:rPr>
                <a:t>95%</a:t>
              </a:r>
              <a:r>
                <a:rPr lang="pt-BR" dirty="0">
                  <a:solidFill>
                    <a:schemeClr val="tx1"/>
                  </a:solidFill>
                </a:rPr>
                <a:t> e Q</a:t>
              </a:r>
              <a:r>
                <a:rPr lang="pt-BR" baseline="-25000" dirty="0">
                  <a:solidFill>
                    <a:schemeClr val="tx1"/>
                  </a:solidFill>
                </a:rPr>
                <a:t>7,10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62235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090C7BE-67C0-46B3-8307-80B1C9895EE2}"/>
              </a:ext>
            </a:extLst>
          </p:cNvPr>
          <p:cNvSpPr txBox="1"/>
          <p:nvPr/>
        </p:nvSpPr>
        <p:spPr>
          <a:xfrm>
            <a:off x="637674" y="170546"/>
            <a:ext cx="104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Modelagem de Qualidade da Água na Bacia do Rio Tietê</a:t>
            </a:r>
            <a:endParaRPr lang="pt-BR" sz="3200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xmlns="" id="{89AFCD7B-4D83-4586-AF6B-850817F65B10}"/>
              </a:ext>
            </a:extLst>
          </p:cNvPr>
          <p:cNvGrpSpPr/>
          <p:nvPr/>
        </p:nvGrpSpPr>
        <p:grpSpPr>
          <a:xfrm>
            <a:off x="736979" y="713321"/>
            <a:ext cx="10455442" cy="5610967"/>
            <a:chOff x="736979" y="713321"/>
            <a:chExt cx="10455442" cy="5610967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xmlns="" id="{855A738D-50F6-49FF-BDF4-7838666A699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200" y="751488"/>
              <a:ext cx="10047600" cy="5572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xmlns="" id="{4A0B0CD4-947D-4465-9628-251E6C9BB9F8}"/>
                </a:ext>
              </a:extLst>
            </p:cNvPr>
            <p:cNvSpPr/>
            <p:nvPr/>
          </p:nvSpPr>
          <p:spPr>
            <a:xfrm>
              <a:off x="736979" y="713321"/>
              <a:ext cx="10455442" cy="394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chemeClr val="tx1"/>
                  </a:solidFill>
                </a:rPr>
                <a:t>Evolução da Concentração de Oxigênio Dissolvido em Vazão de Seca Extrema  (Q</a:t>
              </a:r>
              <a:r>
                <a:rPr lang="pt-BR" baseline="-25000" dirty="0">
                  <a:solidFill>
                    <a:schemeClr val="tx1"/>
                  </a:solidFill>
                </a:rPr>
                <a:t>7,10</a:t>
              </a:r>
              <a:r>
                <a:rPr lang="pt-BR" dirty="0">
                  <a:solidFill>
                    <a:schemeClr val="tx1"/>
                  </a:solidFill>
                </a:rPr>
                <a:t>) ao longo do Rio Tietê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7207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08741C0-3842-46CF-948D-854303DCFB5C}"/>
              </a:ext>
            </a:extLst>
          </p:cNvPr>
          <p:cNvSpPr txBox="1"/>
          <p:nvPr/>
        </p:nvSpPr>
        <p:spPr>
          <a:xfrm>
            <a:off x="637674" y="170546"/>
            <a:ext cx="104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Modelagem de Qualidade da Água na Bacia do Rio Tietê</a:t>
            </a:r>
            <a:endParaRPr lang="pt-BR" sz="32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2AA86364-34B6-48CC-8C6C-ED5369CB4C73}"/>
              </a:ext>
            </a:extLst>
          </p:cNvPr>
          <p:cNvSpPr txBox="1"/>
          <p:nvPr/>
        </p:nvSpPr>
        <p:spPr>
          <a:xfrm>
            <a:off x="655093" y="1023582"/>
            <a:ext cx="10399594" cy="5228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Investir na universalização da coleta e do tratamento de esgotos, sobretudo nas UGRHIs 05 – PCJ, 06 – AT, e 10 – SMT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Atacar o problema das “cidades informais”, com aglomerações subnormais nas quais as soluções tradicionais de saneamento não são aplicáveis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/>
              <a:t>Avançar em </a:t>
            </a:r>
            <a:r>
              <a:rPr lang="pt-BR" sz="2400" dirty="0"/>
              <a:t>geração e dados e informações de modo a contribuir para:</a:t>
            </a:r>
          </a:p>
          <a:p>
            <a:pPr marL="723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400" spc="-20" dirty="0">
                <a:effectLst/>
                <a:ea typeface="Calibri" panose="020F0502020204030204" pitchFamily="34" charset="0"/>
              </a:rPr>
              <a:t>uma melhor compreensão de eventos de poluição das águas nos reservatórios do Médio e Baixo Tietê </a:t>
            </a:r>
          </a:p>
          <a:p>
            <a:pPr marL="723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400" spc="-20" dirty="0">
                <a:effectLst/>
                <a:ea typeface="Calibri" panose="020F0502020204030204" pitchFamily="34" charset="0"/>
              </a:rPr>
              <a:t>a redução do problema de formação de espumas e redução de cargas nos trechos de jusante do Alto Tietê </a:t>
            </a:r>
          </a:p>
          <a:p>
            <a:pPr marL="723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400" spc="-20" dirty="0">
                <a:effectLst/>
                <a:ea typeface="Calibri" panose="020F0502020204030204" pitchFamily="34" charset="0"/>
              </a:rPr>
              <a:t>um melhor controle do problema dos resíduos sólidos flutuantes </a:t>
            </a:r>
          </a:p>
          <a:p>
            <a:pPr marL="723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2400" spc="-20" dirty="0">
                <a:effectLst/>
                <a:ea typeface="Calibri" panose="020F0502020204030204" pitchFamily="34" charset="0"/>
              </a:rPr>
              <a:t>a maximização dos usos múltiplos dos reservatórios do Médio e Baixo Tietê</a:t>
            </a:r>
            <a:endParaRPr lang="pt-BR" sz="2400" dirty="0">
              <a:effectLst/>
              <a:ea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80675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509E7F34-C5BD-4ABC-BD5A-8AFE591F4050}"/>
              </a:ext>
            </a:extLst>
          </p:cNvPr>
          <p:cNvSpPr txBox="1"/>
          <p:nvPr/>
        </p:nvSpPr>
        <p:spPr>
          <a:xfrm>
            <a:off x="637674" y="170546"/>
            <a:ext cx="104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Aprimoramento dos Limites das UGRHIs</a:t>
            </a:r>
            <a:endParaRPr lang="pt-BR" sz="32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1A2EE26A-5E74-41FE-AE9E-67E85ACB165D}"/>
              </a:ext>
            </a:extLst>
          </p:cNvPr>
          <p:cNvSpPr txBox="1"/>
          <p:nvPr/>
        </p:nvSpPr>
        <p:spPr>
          <a:xfrm>
            <a:off x="259307" y="982639"/>
            <a:ext cx="36439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Até a Lei 16.337/2016 utilizou-se limites das UGRHIs com base em mapeamento em escala 1:1.000.000, o que causa algumas distorções</a:t>
            </a:r>
          </a:p>
          <a:p>
            <a:endParaRPr lang="pt-BR" sz="2400" dirty="0"/>
          </a:p>
          <a:p>
            <a:r>
              <a:rPr lang="pt-BR" sz="2400" dirty="0"/>
              <a:t>Um retrabalho do DAEE permitiu redefinir os limites das UGRHIs em escala 1:50.000, eliminando ou diminuindo tais distorções</a:t>
            </a:r>
          </a:p>
        </p:txBody>
      </p:sp>
      <p:pic>
        <p:nvPicPr>
          <p:cNvPr id="4" name="Imagem 3" descr="Mapa&#10;&#10;Descrição gerada automaticamente">
            <a:extLst>
              <a:ext uri="{FF2B5EF4-FFF2-40B4-BE49-F238E27FC236}">
                <a16:creationId xmlns:a16="http://schemas.microsoft.com/office/drawing/2014/main" xmlns="" id="{C9C80857-D8C8-4135-8197-F24C270734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96" y="897391"/>
            <a:ext cx="7559055" cy="53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60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509E7F34-C5BD-4ABC-BD5A-8AFE591F4050}"/>
              </a:ext>
            </a:extLst>
          </p:cNvPr>
          <p:cNvSpPr txBox="1"/>
          <p:nvPr/>
        </p:nvSpPr>
        <p:spPr>
          <a:xfrm>
            <a:off x="637674" y="170546"/>
            <a:ext cx="104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Aprimoramento dos Limites das UGRHIs</a:t>
            </a:r>
            <a:endParaRPr lang="pt-BR" sz="32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6E22E1C-9958-4578-8749-D3C18A36176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54" y="1366478"/>
            <a:ext cx="6794988" cy="48660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A7972AF-4C9C-40EF-B8F5-FD79C8C04D6D}"/>
              </a:ext>
            </a:extLst>
          </p:cNvPr>
          <p:cNvSpPr txBox="1"/>
          <p:nvPr/>
        </p:nvSpPr>
        <p:spPr>
          <a:xfrm>
            <a:off x="435470" y="830067"/>
            <a:ext cx="11206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Mapa com Limites das UGRHIs em escala 1:50.000 da deliberação CRH n° 228/2019</a:t>
            </a:r>
            <a:endParaRPr lang="pt-BR" sz="24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41FB063B-D0EC-4ACA-9FC3-9A5391926153}"/>
              </a:ext>
            </a:extLst>
          </p:cNvPr>
          <p:cNvSpPr txBox="1"/>
          <p:nvPr/>
        </p:nvSpPr>
        <p:spPr>
          <a:xfrm>
            <a:off x="245660" y="1291732"/>
            <a:ext cx="266131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Configuração utilizada no PERH:</a:t>
            </a:r>
          </a:p>
          <a:p>
            <a:endParaRPr lang="pt-BR" dirty="0"/>
          </a:p>
          <a:p>
            <a:pPr>
              <a:spcAft>
                <a:spcPts val="600"/>
              </a:spcAft>
            </a:pPr>
            <a:r>
              <a:rPr lang="pt-BR" sz="2000" dirty="0"/>
              <a:t>Estado de São Paulo com seus 645 municípios reorganizados em: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6 Regiões Hidrográficas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22 UGRHIs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114 SubUGRHIs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3.074 ottobacias</a:t>
            </a:r>
          </a:p>
        </p:txBody>
      </p:sp>
    </p:spTree>
    <p:extLst>
      <p:ext uri="{BB962C8B-B14F-4D97-AF65-F5344CB8AC3E}">
        <p14:creationId xmlns:p14="http://schemas.microsoft.com/office/powerpoint/2010/main" val="14969904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1FA78BAB-ECEE-459E-A656-A5B2D5630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909" y="6170506"/>
            <a:ext cx="9592181" cy="68749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677E24F-0BBA-4BB9-BEA0-5A019EDF456B}"/>
              </a:ext>
            </a:extLst>
          </p:cNvPr>
          <p:cNvSpPr txBox="1"/>
          <p:nvPr/>
        </p:nvSpPr>
        <p:spPr>
          <a:xfrm>
            <a:off x="656948" y="245661"/>
            <a:ext cx="10386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Plano de Ação e Programa de Investimentos (PA/PI) de Curto Prazo 2020-2023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D216E620-0A02-4679-8DB8-956E890F048B}"/>
              </a:ext>
            </a:extLst>
          </p:cNvPr>
          <p:cNvSpPr txBox="1"/>
          <p:nvPr/>
        </p:nvSpPr>
        <p:spPr>
          <a:xfrm>
            <a:off x="656948" y="1225689"/>
            <a:ext cx="103458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/>
              <a:t>Aspectos Relevantes:</a:t>
            </a:r>
          </a:p>
          <a:p>
            <a:endParaRPr lang="pt-BR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/>
              <a:t>Aproximação da área de recursos hídricos com a realidade setorial das entidades que integram o SIGRH por meio do vínculo entre PPA e do PA/PI PERH; Objetivos Estratégicos e Objetivos do Desenvolvimento Sustentável;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/>
              <a:t>Processo de mobilização e pactuação institucional resultando em ações do que consideram aspectos de exequibilidade;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/>
              <a:t>Estruturação do PA/PI em Programas de Duração Continuada (</a:t>
            </a:r>
            <a:r>
              <a:rPr lang="pt-BR" sz="2400" err="1"/>
              <a:t>PDCs</a:t>
            </a:r>
            <a:r>
              <a:rPr lang="pt-BR" sz="2400"/>
              <a:t>)</a:t>
            </a:r>
          </a:p>
          <a:p>
            <a:endParaRPr lang="pt-BR" sz="2400"/>
          </a:p>
          <a:p>
            <a:endParaRPr lang="pt-BR" sz="2400"/>
          </a:p>
          <a:p>
            <a:r>
              <a:rPr lang="pt-BR" sz="2400"/>
              <a:t> </a:t>
            </a:r>
            <a:br>
              <a:rPr lang="pt-BR" sz="2400"/>
            </a:br>
            <a:r>
              <a:rPr lang="pt-BR" sz="2400"/>
              <a:t/>
            </a:r>
            <a:br>
              <a:rPr lang="pt-BR" sz="2400"/>
            </a:br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1798594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xmlns="" id="{4E9A071C-EC58-4610-B55E-4CE6DCD3B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442097"/>
              </p:ext>
            </p:extLst>
          </p:nvPr>
        </p:nvGraphicFramePr>
        <p:xfrm>
          <a:off x="540084" y="1189608"/>
          <a:ext cx="11111832" cy="48827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8339">
                  <a:extLst>
                    <a:ext uri="{9D8B030D-6E8A-4147-A177-3AD203B41FA5}">
                      <a16:colId xmlns:a16="http://schemas.microsoft.com/office/drawing/2014/main" xmlns="" val="4003798382"/>
                    </a:ext>
                  </a:extLst>
                </a:gridCol>
                <a:gridCol w="1231014">
                  <a:extLst>
                    <a:ext uri="{9D8B030D-6E8A-4147-A177-3AD203B41FA5}">
                      <a16:colId xmlns:a16="http://schemas.microsoft.com/office/drawing/2014/main" xmlns="" val="5878654"/>
                    </a:ext>
                  </a:extLst>
                </a:gridCol>
                <a:gridCol w="1042963">
                  <a:extLst>
                    <a:ext uri="{9D8B030D-6E8A-4147-A177-3AD203B41FA5}">
                      <a16:colId xmlns:a16="http://schemas.microsoft.com/office/drawing/2014/main" xmlns="" val="2769508616"/>
                    </a:ext>
                  </a:extLst>
                </a:gridCol>
                <a:gridCol w="7689516">
                  <a:extLst>
                    <a:ext uri="{9D8B030D-6E8A-4147-A177-3AD203B41FA5}">
                      <a16:colId xmlns:a16="http://schemas.microsoft.com/office/drawing/2014/main" xmlns="" val="3653083725"/>
                    </a:ext>
                  </a:extLst>
                </a:gridCol>
              </a:tblGrid>
              <a:tr h="2948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800" dirty="0">
                          <a:effectLst/>
                        </a:rPr>
                        <a:t>Volume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800" dirty="0">
                          <a:effectLst/>
                        </a:rPr>
                        <a:t>Nome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800" dirty="0">
                          <a:effectLst/>
                        </a:rPr>
                        <a:t>Tomo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t-BR" sz="1800" dirty="0">
                          <a:effectLst/>
                        </a:rPr>
                        <a:t>Nome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8321199"/>
                  </a:ext>
                </a:extLst>
              </a:tr>
              <a:tr h="29481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Volume 1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Diagnóstico Síntese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Tomo I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Caracterização e Situação dos Recursos Hídricos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3820906"/>
                  </a:ext>
                </a:extLst>
              </a:tr>
              <a:tr h="33822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Tomo II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Gestão dos Recursos Hídricos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5905170"/>
                  </a:ext>
                </a:extLst>
              </a:tr>
              <a:tr h="29481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Volume 2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Prognóstico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Tomo I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Prognóstico da Situação dos Recursos Hídricos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7431625"/>
                  </a:ext>
                </a:extLst>
              </a:tr>
              <a:tr h="29481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Tomo II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Adendo - Qualidade das Águas na Bacia do Rio Tietê 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2643805"/>
                  </a:ext>
                </a:extLst>
              </a:tr>
              <a:tr h="605274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Volume 3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Insumos do PERH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Tomo I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Análise Integrada das Diretrizes do PNRH, </a:t>
                      </a:r>
                      <a:r>
                        <a:rPr lang="pt-BR" sz="1800" dirty="0" err="1">
                          <a:effectLst/>
                        </a:rPr>
                        <a:t>PIRHs</a:t>
                      </a:r>
                      <a:r>
                        <a:rPr lang="pt-BR" sz="1800" dirty="0">
                          <a:effectLst/>
                        </a:rPr>
                        <a:t>, PBHs, Planos Setoriais e Questões Macrorregionais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362755"/>
                  </a:ext>
                </a:extLst>
              </a:tr>
              <a:tr h="29481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Tomo II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Roteiro Metodológico para Atualização do PERH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4654634"/>
                  </a:ext>
                </a:extLst>
              </a:tr>
              <a:tr h="6052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Tomo III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Revisão do Conteúdo dos Planos de Bacias Hidrográficas - Anexo da deliberação CRH n° 146/2012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9619209"/>
                  </a:ext>
                </a:extLst>
              </a:tr>
              <a:tr h="29481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Tomo IV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Aprimoramentos dos Limites das UGRHIs em Escala 1:50.000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5227118"/>
                  </a:ext>
                </a:extLst>
              </a:tr>
              <a:tr h="6052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Tomo V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Objetivos de Desenvolvimento Sustentável (ODS) da Organização das Nações Unidas (ONU)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477984"/>
                  </a:ext>
                </a:extLst>
              </a:tr>
              <a:tr h="479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Volume 4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Plano de Ação e Programa de Investimentos (PA/PI)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Kalinga" panose="020B0502040204020203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19431306"/>
                  </a:ext>
                </a:extLst>
              </a:tr>
              <a:tr h="479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4450" marR="4445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Sumário Executivo</a:t>
                      </a: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0034796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660C7973-4D28-4223-9BB0-E5F559E7179B}"/>
              </a:ext>
            </a:extLst>
          </p:cNvPr>
          <p:cNvSpPr txBox="1"/>
          <p:nvPr/>
        </p:nvSpPr>
        <p:spPr>
          <a:xfrm>
            <a:off x="1020932" y="531491"/>
            <a:ext cx="990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Produtos Finais do PERH 2020-2023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2120685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1FA78BAB-ECEE-459E-A656-A5B2D5630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909" y="6170506"/>
            <a:ext cx="9592181" cy="68749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087C53EE-C0EE-4241-86B3-6C41A61B51A9}"/>
              </a:ext>
            </a:extLst>
          </p:cNvPr>
          <p:cNvSpPr txBox="1"/>
          <p:nvPr/>
        </p:nvSpPr>
        <p:spPr>
          <a:xfrm>
            <a:off x="1" y="5015157"/>
            <a:ext cx="12192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1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Destaques:</a:t>
            </a:r>
            <a:r>
              <a:rPr lang="pt-BR" sz="2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PDC </a:t>
            </a:r>
            <a:r>
              <a:rPr lang="pt-BR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– MRQ </a:t>
            </a:r>
            <a:r>
              <a:rPr lang="pt-BR" sz="2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inclui obras de esgotamento sanitário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PDC 6 – ARH - ações estruturais de sistemas de abastecimento e à Hidrovia Tietê Paraná entre outras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PDC 5 – </a:t>
            </a:r>
            <a:r>
              <a:rPr lang="pt-BR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GDA </a:t>
            </a:r>
            <a:r>
              <a:rPr lang="pt-BR" sz="2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aproveitamento dos recursos hídricos controle de perdas em sistemas de abastecimento </a:t>
            </a:r>
            <a:endParaRPr lang="pt-BR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xmlns="" id="{2993BD79-D0AB-4BD5-AFE9-7D327AC60DEB}"/>
              </a:ext>
            </a:extLst>
          </p:cNvPr>
          <p:cNvCxnSpPr>
            <a:cxnSpLocks/>
          </p:cNvCxnSpPr>
          <p:nvPr/>
        </p:nvCxnSpPr>
        <p:spPr>
          <a:xfrm flipH="1">
            <a:off x="9727401" y="2369754"/>
            <a:ext cx="41011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xmlns="" id="{2049BC74-7AE0-4E65-A667-300264A04423}"/>
              </a:ext>
            </a:extLst>
          </p:cNvPr>
          <p:cNvCxnSpPr>
            <a:cxnSpLocks/>
          </p:cNvCxnSpPr>
          <p:nvPr/>
        </p:nvCxnSpPr>
        <p:spPr>
          <a:xfrm flipH="1">
            <a:off x="9727402" y="3661583"/>
            <a:ext cx="4168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xmlns="" id="{A3EB1823-9D93-4DD3-A754-16CD26F97554}"/>
              </a:ext>
            </a:extLst>
          </p:cNvPr>
          <p:cNvCxnSpPr>
            <a:cxnSpLocks/>
          </p:cNvCxnSpPr>
          <p:nvPr/>
        </p:nvCxnSpPr>
        <p:spPr>
          <a:xfrm flipH="1">
            <a:off x="9727401" y="3123289"/>
            <a:ext cx="4168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EC694FCB-DAA8-4AB4-B7A4-2B2CEBBB4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639" y="707326"/>
            <a:ext cx="8225383" cy="485082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D1F2F778-928B-41AD-A7D8-D80037322D2C}"/>
              </a:ext>
            </a:extLst>
          </p:cNvPr>
          <p:cNvSpPr txBox="1"/>
          <p:nvPr/>
        </p:nvSpPr>
        <p:spPr>
          <a:xfrm>
            <a:off x="372979" y="245661"/>
            <a:ext cx="110438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/>
              <a:t>Plano de Ação e Programa de Investimentos (PA/PI) de Curto Prazo 2020-2023</a:t>
            </a:r>
          </a:p>
        </p:txBody>
      </p:sp>
    </p:spTree>
    <p:extLst>
      <p:ext uri="{BB962C8B-B14F-4D97-AF65-F5344CB8AC3E}">
        <p14:creationId xmlns:p14="http://schemas.microsoft.com/office/powerpoint/2010/main" val="20471934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D216E620-0A02-4679-8DB8-956E890F048B}"/>
              </a:ext>
            </a:extLst>
          </p:cNvPr>
          <p:cNvSpPr txBox="1"/>
          <p:nvPr/>
        </p:nvSpPr>
        <p:spPr>
          <a:xfrm>
            <a:off x="656949" y="975615"/>
            <a:ext cx="1082187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Além do </a:t>
            </a:r>
            <a:r>
              <a:rPr lang="pt-BR" sz="2400" dirty="0">
                <a:solidFill>
                  <a:srgbClr val="FF0000"/>
                </a:solidFill>
              </a:rPr>
              <a:t>PA/PI de curto prazo</a:t>
            </a:r>
            <a:r>
              <a:rPr lang="pt-BR" sz="2400" dirty="0"/>
              <a:t>, para o horizonte </a:t>
            </a:r>
            <a:r>
              <a:rPr lang="pt-BR" sz="2400" dirty="0">
                <a:solidFill>
                  <a:srgbClr val="FF0000"/>
                </a:solidFill>
              </a:rPr>
              <a:t>2020-2023</a:t>
            </a:r>
            <a:r>
              <a:rPr lang="pt-BR" sz="2400" dirty="0"/>
              <a:t>, totalmente </a:t>
            </a:r>
            <a:r>
              <a:rPr lang="pt-BR" sz="2400" dirty="0">
                <a:solidFill>
                  <a:srgbClr val="FF0000"/>
                </a:solidFill>
              </a:rPr>
              <a:t>atrelado ao PPA</a:t>
            </a:r>
            <a:r>
              <a:rPr lang="pt-BR" sz="2400" dirty="0"/>
              <a:t> do estado de São Paulo para o mesmo período, o PERH 2020-2023 fez um exercício de identificação das ações contínuas, considerando: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Que vários programas têm continuidade (daí os PDCs serem “Programas de Duração Continuada”)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Que os programas de investimentos são revisados – redimensionados e reavaliados a cada 4 anos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E que há investimentos feitos uma vez só (</a:t>
            </a:r>
            <a:r>
              <a:rPr lang="pt-BR" sz="2400" i="1" dirty="0"/>
              <a:t>e.g</a:t>
            </a:r>
            <a:r>
              <a:rPr lang="pt-BR" sz="2400" dirty="0"/>
              <a:t>.: construção ou renovação de Estações de Tratamento de Esgotos) e outros que precisam ser espalhados ao longo do tempo (</a:t>
            </a:r>
            <a:r>
              <a:rPr lang="pt-BR" sz="2400" i="1" dirty="0"/>
              <a:t>e.g</a:t>
            </a:r>
            <a:r>
              <a:rPr lang="pt-BR" sz="2400" dirty="0"/>
              <a:t>.: controle de perdas em SAA, que demandam investimentos frequentes e contínuos na substituição de ativos de adutoras, redes de distribuição e ramais)</a:t>
            </a:r>
          </a:p>
          <a:p>
            <a:r>
              <a:rPr lang="pt-BR" sz="2400" dirty="0"/>
              <a:t>Com tais considerações, delineou-se uma estimativa preliminar, conforme a seguir: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EE048E51-4E8B-4F0F-9EC6-82234DABF47B}"/>
              </a:ext>
            </a:extLst>
          </p:cNvPr>
          <p:cNvSpPr txBox="1"/>
          <p:nvPr/>
        </p:nvSpPr>
        <p:spPr>
          <a:xfrm>
            <a:off x="637674" y="170546"/>
            <a:ext cx="104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Resumo do PA/PI de médio prazo: 2024-2027/2028-2035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9660499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D0E4F83B-3753-44F3-A0DC-923080C0FD82}"/>
              </a:ext>
            </a:extLst>
          </p:cNvPr>
          <p:cNvSpPr txBox="1"/>
          <p:nvPr/>
        </p:nvSpPr>
        <p:spPr>
          <a:xfrm>
            <a:off x="461639" y="4740675"/>
            <a:ext cx="112065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Portanto, se o PA/PI 2020-2023 já prevê, entre ações contínuas e não contínuas, investimentos da ordem de R</a:t>
            </a:r>
            <a:r>
              <a:rPr lang="pt-BR" sz="2000"/>
              <a:t>$ 20 </a:t>
            </a:r>
            <a:r>
              <a:rPr lang="pt-BR" sz="2000" dirty="0"/>
              <a:t>bilhões, o período 2024-2027 já permite antever no mínimo R$ 14,2 bilhões, enquanto que os horizontes de mais longo prazo (a partir de 2028, quando ainda não se terá atingido a universalização do saneamento e tampouco a redução de perdas em vários municípios) já permite identificar investimentos de, no mínimo, R$ 11,5 bilhões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E6202A95-58D7-43CA-91DA-639421D71B7D}"/>
              </a:ext>
            </a:extLst>
          </p:cNvPr>
          <p:cNvGraphicFramePr>
            <a:graphicFrameLocks noGrp="1"/>
          </p:cNvGraphicFramePr>
          <p:nvPr/>
        </p:nvGraphicFramePr>
        <p:xfrm>
          <a:off x="523783" y="1140219"/>
          <a:ext cx="11126678" cy="3600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90586">
                  <a:extLst>
                    <a:ext uri="{9D8B030D-6E8A-4147-A177-3AD203B41FA5}">
                      <a16:colId xmlns:a16="http://schemas.microsoft.com/office/drawing/2014/main" xmlns="" val="3954242628"/>
                    </a:ext>
                  </a:extLst>
                </a:gridCol>
                <a:gridCol w="1757780">
                  <a:extLst>
                    <a:ext uri="{9D8B030D-6E8A-4147-A177-3AD203B41FA5}">
                      <a16:colId xmlns:a16="http://schemas.microsoft.com/office/drawing/2014/main" xmlns="" val="1903955761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xmlns="" val="2880412871"/>
                    </a:ext>
                  </a:extLst>
                </a:gridCol>
                <a:gridCol w="1849513">
                  <a:extLst>
                    <a:ext uri="{9D8B030D-6E8A-4147-A177-3AD203B41FA5}">
                      <a16:colId xmlns:a16="http://schemas.microsoft.com/office/drawing/2014/main" xmlns="" val="2313414616"/>
                    </a:ext>
                  </a:extLst>
                </a:gridCol>
              </a:tblGrid>
              <a:tr h="3000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PDC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Total Geral (R$ x 1.000)</a:t>
                      </a:r>
                      <a:endParaRPr lang="pt-BR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276911"/>
                  </a:ext>
                </a:extLst>
              </a:tr>
              <a:tr h="3000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effectLst/>
                        </a:rPr>
                        <a:t>2024-2027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>
                          <a:effectLst/>
                        </a:rPr>
                        <a:t>2028-2035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effectLst/>
                        </a:rPr>
                        <a:t>Total (2024-2035)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5428527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1 - BRH - Bases Técnicas em Recursos Hídricos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R$127.220,00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>
                          <a:effectLst/>
                        </a:rPr>
                        <a:t>R$36.200,00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R$163.420,00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5348793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2 - GRH - Gerenciamento dos Recursos Hídricos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R$46.940,00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R$56.000,00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R$102.940,00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3130182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3 - MRQ - Melhoria e Recuperação da Qualidade das Águas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R$6.946.300,00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R$10.000,00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R$6.956.300,00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2285101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4 - PCA - Proteção dos Corpos D'Água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R$26.040,00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R$3.440,00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R$29.480,00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4595650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5 - GDA - Gestão da Demanda de Água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R$2.041.000,00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R$4.300.000,00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R$6.341.000,00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6242006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6 </a:t>
                      </a:r>
                      <a:r>
                        <a:rPr lang="pt-BR" sz="1800" b="0" u="none" strike="noStrike">
                          <a:solidFill>
                            <a:schemeClr val="tx1"/>
                          </a:solidFill>
                          <a:effectLst/>
                        </a:rPr>
                        <a:t>- ARH </a:t>
                      </a:r>
                      <a:r>
                        <a:rPr lang="pt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- Aproveitamento dos Recursos Hídricos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R$4.308.000,00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R$6.254.000,00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R$10.562.000,00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870782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7-  EHE - Eventos Hidrológicos Extremos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R$677.780,00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R$652.000,00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R$1.329.780,00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9548233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8 - CCS - Capacitação e Comunicação Social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R$9.500,00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R$3.600,00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R$13.100,00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6666880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ME - Múltiplos Enquadramentos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R$11.300,00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R$160.000,00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R$171.300,00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1842751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Total:    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R$14.194.080,00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R$11.475.240,00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u="none" strike="noStrike" dirty="0">
                          <a:effectLst/>
                        </a:rPr>
                        <a:t>R$25.669.320,00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3684837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DAA61782-FDDB-4948-B8DD-2C0507785102}"/>
              </a:ext>
            </a:extLst>
          </p:cNvPr>
          <p:cNvSpPr txBox="1"/>
          <p:nvPr/>
        </p:nvSpPr>
        <p:spPr>
          <a:xfrm>
            <a:off x="2190750" y="695945"/>
            <a:ext cx="7810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/>
              <a:t>Resumo dos Investimentos por PDC e por Período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B36C259D-63F9-4E50-A295-2460B5FDFD5B}"/>
              </a:ext>
            </a:extLst>
          </p:cNvPr>
          <p:cNvSpPr txBox="1"/>
          <p:nvPr/>
        </p:nvSpPr>
        <p:spPr>
          <a:xfrm>
            <a:off x="637674" y="170546"/>
            <a:ext cx="104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Resumo do PA/PI de médio prazo: 2024-2027/2028-2035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0263442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9A6857B-AAFC-4B6B-A269-ABCBB0F45647}"/>
              </a:ext>
            </a:extLst>
          </p:cNvPr>
          <p:cNvSpPr txBox="1"/>
          <p:nvPr/>
        </p:nvSpPr>
        <p:spPr>
          <a:xfrm>
            <a:off x="637674" y="170546"/>
            <a:ext cx="104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Lacunas de Conhecimento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CE94C8B2-91A8-4D13-B350-C6D202D40564}"/>
              </a:ext>
            </a:extLst>
          </p:cNvPr>
          <p:cNvSpPr txBox="1"/>
          <p:nvPr/>
        </p:nvSpPr>
        <p:spPr>
          <a:xfrm>
            <a:off x="409433" y="944085"/>
            <a:ext cx="11177516" cy="5231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300"/>
              </a:spcAft>
            </a:pPr>
            <a:r>
              <a:rPr lang="pt-B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Ao longo da elaboração do PERH foi observado que alguns dados e informações relevantes para o aprimoramento da gestão e governança hídrica não puderam ser utilizados por diversos motivos:</a:t>
            </a:r>
          </a:p>
          <a:p>
            <a:pPr marL="723900" lvl="0" indent="-368300" algn="just">
              <a:lnSpc>
                <a:spcPct val="107000"/>
              </a:lnSpc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2400" u="none" strike="noStrike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não existem;</a:t>
            </a:r>
          </a:p>
          <a:p>
            <a:pPr marL="723900" lvl="0" indent="-368300" algn="just">
              <a:lnSpc>
                <a:spcPct val="107000"/>
              </a:lnSpc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2400" u="none" strike="noStrike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existem, mas não estão disponibilizadas em ambiente público;</a:t>
            </a:r>
          </a:p>
          <a:p>
            <a:pPr marL="723900" lvl="0" indent="-368300" algn="just">
              <a:lnSpc>
                <a:spcPct val="107000"/>
              </a:lnSpc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2400" u="none" strike="noStrike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existem, mas não estão disponibilizadas em formato adequado - informação geográfica não “espacializada” (com o shapefile correspondente); ou</a:t>
            </a:r>
          </a:p>
          <a:p>
            <a:pPr marL="723900" lvl="0" indent="-3683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pt-BR" sz="2400" u="none" strike="noStrike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existem, mas estão desatualizadas e/ou incompletas.</a:t>
            </a:r>
          </a:p>
          <a:p>
            <a:pPr lvl="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Chamou-se estes tópicos </a:t>
            </a:r>
            <a:r>
              <a:rPr lang="pt-BR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desenvolvimento futuro 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“</a:t>
            </a:r>
            <a:r>
              <a:rPr lang="pt-BR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lacunas de conhecimento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as quais foram organizadas conforme os seguintes temas:</a:t>
            </a:r>
          </a:p>
          <a:p>
            <a:pPr lvl="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947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9A6857B-AAFC-4B6B-A269-ABCBB0F45647}"/>
              </a:ext>
            </a:extLst>
          </p:cNvPr>
          <p:cNvSpPr txBox="1"/>
          <p:nvPr/>
        </p:nvSpPr>
        <p:spPr>
          <a:xfrm>
            <a:off x="637674" y="170546"/>
            <a:ext cx="1045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Lacunas de Conhecimento</a:t>
            </a:r>
            <a:endParaRPr lang="pt-BR" sz="32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251A699B-5166-44FC-96C5-B448B7DA1783}"/>
              </a:ext>
            </a:extLst>
          </p:cNvPr>
          <p:cNvSpPr txBox="1"/>
          <p:nvPr/>
        </p:nvSpPr>
        <p:spPr>
          <a:xfrm>
            <a:off x="777922" y="955343"/>
            <a:ext cx="1031519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Dinâmicas Demográfica e Socioeconômica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Saneamento Básico (água e esgoto, resíduos sólidos, drenagem urbana e manejo de águas pluviais)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Demandas pelo Uso da Água e Instrumento de Outorga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Disponibilidade Hídrica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Qualidade das Águas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Balanço Hídrico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Uso e Cobertura da Terra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Áreas Degradadas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Integração entre os Instrumentos de Gestão dos Recursos Hídricos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Clima, Mudanças Climáticas e Eventos extremos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Outros temas (exportação de “água virtual”, Produção mais Limpa – “P+L”, resultados de Programas de Pagamento por Serviços Ambientais – PSA, dentre outros)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5106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660C7973-4D28-4223-9BB0-E5F559E7179B}"/>
              </a:ext>
            </a:extLst>
          </p:cNvPr>
          <p:cNvSpPr txBox="1"/>
          <p:nvPr/>
        </p:nvSpPr>
        <p:spPr>
          <a:xfrm>
            <a:off x="1020932" y="531491"/>
            <a:ext cx="990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7" algn="ctr">
              <a:spcBef>
                <a:spcPts val="600"/>
              </a:spcBef>
              <a:spcAft>
                <a:spcPts val="600"/>
              </a:spcAft>
            </a:pPr>
            <a:r>
              <a:rPr lang="pt-BR" sz="3200" b="1" dirty="0"/>
              <a:t>Inovações do PERH 2020-2023</a:t>
            </a:r>
            <a:endParaRPr lang="pt-BR" sz="32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A9F7888B-0560-4603-86CC-D6BE69CC790E}"/>
              </a:ext>
            </a:extLst>
          </p:cNvPr>
          <p:cNvSpPr txBox="1"/>
          <p:nvPr/>
        </p:nvSpPr>
        <p:spPr>
          <a:xfrm>
            <a:off x="804803" y="1076428"/>
            <a:ext cx="10769576" cy="527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ea typeface="+mn-lt"/>
                <a:cs typeface="+mn-lt"/>
              </a:rPr>
              <a:t>Modelagem </a:t>
            </a:r>
            <a:r>
              <a:rPr lang="pt-BR" sz="2400" dirty="0" err="1">
                <a:ea typeface="+mn-lt"/>
                <a:cs typeface="+mn-lt"/>
              </a:rPr>
              <a:t>quali</a:t>
            </a:r>
            <a:r>
              <a:rPr lang="pt-BR" sz="2400" dirty="0">
                <a:ea typeface="+mn-lt"/>
                <a:cs typeface="+mn-lt"/>
              </a:rPr>
              <a:t>-quantitativa utilizando 3.074 ottobacias como recorte territorial, permitindo agregar para o estado inteiro, por Região Hidrográfica, UGRHI e SubUGRHI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ea typeface="+mn-lt"/>
                <a:cs typeface="+mn-lt"/>
              </a:rPr>
              <a:t>Projeções probabilísticas de uso e cobertura da terra até 2050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ea typeface="+mn-lt"/>
                <a:cs typeface="+mn-lt"/>
              </a:rPr>
              <a:t>Modelagem inédita da qualidade da água na bacia do Rio Tietê, possibilitando a visão holística do curso d’água mais emblemático do estado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ea typeface="+mn-lt"/>
                <a:cs typeface="+mn-lt"/>
              </a:rPr>
              <a:t>Estudo das relações entre as metas dos Objetivos do Desenvolvimento Sustentável (ODS) da Agenda 2030 da ONU e os objetivos estratégicos do estado de São Paulo, evidenciando a água como elemento central e alavancador de sua efetivação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ea typeface="+mn-lt"/>
                <a:cs typeface="+mn-lt"/>
              </a:rPr>
              <a:t>Mapeamento de conflitos pelo uso da água e das atividades relacionadas aos serviços ecossistêmicos no âmbito dos comitês de bacias hidrográficas e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ea typeface="+mn-lt"/>
                <a:cs typeface="+mn-lt"/>
              </a:rPr>
              <a:t>Uma relação de lacunas de conhecimento, necessárias para aprimorar a gestão hídrica no estado. 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890395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ráfico&#10;&#10;Descrição gerada automaticamente">
            <a:extLst>
              <a:ext uri="{FF2B5EF4-FFF2-40B4-BE49-F238E27FC236}">
                <a16:creationId xmlns:a16="http://schemas.microsoft.com/office/drawing/2014/main" xmlns="" id="{ABCD004B-9903-4DD2-91EF-9C9CA213B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37" y="369333"/>
            <a:ext cx="10286012" cy="597804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3F4F70C7-13DA-40B7-B9DA-98A8657BD508}"/>
              </a:ext>
            </a:extLst>
          </p:cNvPr>
          <p:cNvSpPr txBox="1"/>
          <p:nvPr/>
        </p:nvSpPr>
        <p:spPr>
          <a:xfrm>
            <a:off x="613611" y="13970"/>
            <a:ext cx="10551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Análise de Temas Críticos por UGRHI: Evolução das menções nos sucessivos </a:t>
            </a:r>
            <a:r>
              <a:rPr lang="pt-BR" sz="2400" b="1" dirty="0" err="1"/>
              <a:t>PERHs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697976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16" y="0"/>
            <a:ext cx="9699367" cy="685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" r="3874" b="2701"/>
          <a:stretch/>
        </p:blipFill>
        <p:spPr>
          <a:xfrm>
            <a:off x="8927669" y="224818"/>
            <a:ext cx="2918690" cy="302874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9979995" y="154090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2000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04" y="4941855"/>
            <a:ext cx="3960000" cy="170519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535127" y="338666"/>
            <a:ext cx="28244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/>
              <a:t>MAEPAMENTO </a:t>
            </a:r>
          </a:p>
          <a:p>
            <a:r>
              <a:rPr lang="pt-BR" sz="3200" b="1" dirty="0"/>
              <a:t>IBGE 2000</a:t>
            </a:r>
          </a:p>
        </p:txBody>
      </p:sp>
    </p:spTree>
    <p:extLst>
      <p:ext uri="{BB962C8B-B14F-4D97-AF65-F5344CB8AC3E}">
        <p14:creationId xmlns:p14="http://schemas.microsoft.com/office/powerpoint/2010/main" val="2387996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16" y="0"/>
            <a:ext cx="9699367" cy="6858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04" y="4941855"/>
            <a:ext cx="3960000" cy="1705196"/>
          </a:xfrm>
          <a:prstGeom prst="rect">
            <a:avLst/>
          </a:prstGeom>
        </p:spPr>
      </p:pic>
      <p:grpSp>
        <p:nvGrpSpPr>
          <p:cNvPr id="8" name="Grupo 7"/>
          <p:cNvGrpSpPr>
            <a:grpSpLocks noChangeAspect="1"/>
          </p:cNvGrpSpPr>
          <p:nvPr/>
        </p:nvGrpSpPr>
        <p:grpSpPr>
          <a:xfrm>
            <a:off x="8592000" y="0"/>
            <a:ext cx="3600000" cy="3600000"/>
            <a:chOff x="0" y="0"/>
            <a:chExt cx="3960000" cy="3960000"/>
          </a:xfrm>
        </p:grpSpPr>
        <p:sp>
          <p:nvSpPr>
            <p:cNvPr id="11" name="CaixaDeTexto 7"/>
            <p:cNvSpPr txBox="1"/>
            <p:nvPr/>
          </p:nvSpPr>
          <p:spPr>
            <a:xfrm>
              <a:off x="1333500" y="1621888"/>
              <a:ext cx="1280584" cy="687917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200" b="1" dirty="0"/>
                <a:t>2016</a:t>
              </a:r>
            </a:p>
          </p:txBody>
        </p:sp>
        <p:graphicFrame>
          <p:nvGraphicFramePr>
            <p:cNvPr id="10" name="Gráfico 9"/>
            <p:cNvGraphicFramePr>
              <a:graphicFrameLocks/>
            </p:cNvGraphicFramePr>
            <p:nvPr/>
          </p:nvGraphicFramePr>
          <p:xfrm>
            <a:off x="0" y="0"/>
            <a:ext cx="3960000" cy="396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9" name="CaixaDeTexto 8"/>
          <p:cNvSpPr txBox="1"/>
          <p:nvPr/>
        </p:nvSpPr>
        <p:spPr>
          <a:xfrm>
            <a:off x="535127" y="338666"/>
            <a:ext cx="28244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/>
              <a:t>MAEPAMENTO </a:t>
            </a:r>
          </a:p>
          <a:p>
            <a:r>
              <a:rPr lang="pt-BR" sz="3200" b="1" dirty="0"/>
              <a:t>IBGE 2016</a:t>
            </a:r>
          </a:p>
        </p:txBody>
      </p:sp>
    </p:spTree>
    <p:extLst>
      <p:ext uri="{BB962C8B-B14F-4D97-AF65-F5344CB8AC3E}">
        <p14:creationId xmlns:p14="http://schemas.microsoft.com/office/powerpoint/2010/main" val="2671347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16" y="0"/>
            <a:ext cx="9699367" cy="6858000"/>
          </a:xfrm>
          <a:prstGeom prst="rect">
            <a:avLst/>
          </a:prstGeom>
        </p:spPr>
      </p:pic>
      <p:grpSp>
        <p:nvGrpSpPr>
          <p:cNvPr id="8" name="Grupo 7"/>
          <p:cNvGrpSpPr>
            <a:grpSpLocks noChangeAspect="1"/>
          </p:cNvGrpSpPr>
          <p:nvPr/>
        </p:nvGrpSpPr>
        <p:grpSpPr>
          <a:xfrm>
            <a:off x="8592000" y="0"/>
            <a:ext cx="3600000" cy="3600000"/>
            <a:chOff x="0" y="0"/>
            <a:chExt cx="3960000" cy="3960000"/>
          </a:xfrm>
        </p:grpSpPr>
        <p:graphicFrame>
          <p:nvGraphicFramePr>
            <p:cNvPr id="10" name="Gráfico 9"/>
            <p:cNvGraphicFramePr>
              <a:graphicFrameLocks/>
            </p:cNvGraphicFramePr>
            <p:nvPr/>
          </p:nvGraphicFramePr>
          <p:xfrm>
            <a:off x="0" y="0"/>
            <a:ext cx="3960000" cy="396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CaixaDeTexto 32"/>
            <p:cNvSpPr txBox="1"/>
            <p:nvPr/>
          </p:nvSpPr>
          <p:spPr>
            <a:xfrm>
              <a:off x="1339708" y="1636041"/>
              <a:ext cx="1280584" cy="687917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3200" b="1" dirty="0"/>
                <a:t>2023</a:t>
              </a:r>
            </a:p>
          </p:txBody>
        </p:sp>
      </p:grpSp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04" y="4941855"/>
            <a:ext cx="3960000" cy="170519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98326" y="338666"/>
            <a:ext cx="22647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RESULTADO </a:t>
            </a:r>
          </a:p>
          <a:p>
            <a:r>
              <a:rPr lang="pt-BR" sz="3200" b="1" dirty="0"/>
              <a:t>PROJEÇÃO</a:t>
            </a:r>
          </a:p>
        </p:txBody>
      </p:sp>
    </p:spTree>
    <p:extLst>
      <p:ext uri="{BB962C8B-B14F-4D97-AF65-F5344CB8AC3E}">
        <p14:creationId xmlns:p14="http://schemas.microsoft.com/office/powerpoint/2010/main" val="38623913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2910</Words>
  <Application>Microsoft Office PowerPoint</Application>
  <PresentationFormat>Personalizar</PresentationFormat>
  <Paragraphs>275</Paragraphs>
  <Slides>44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45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Projeção de Demanda por Recursos Hídricos</dc:title>
  <dc:creator>Claudio Evaldo</dc:creator>
  <cp:lastModifiedBy>Usuario</cp:lastModifiedBy>
  <cp:revision>138</cp:revision>
  <cp:lastPrinted>2020-12-09T16:14:03Z</cp:lastPrinted>
  <dcterms:created xsi:type="dcterms:W3CDTF">2020-10-18T14:16:43Z</dcterms:created>
  <dcterms:modified xsi:type="dcterms:W3CDTF">2020-12-17T14:35:51Z</dcterms:modified>
</cp:coreProperties>
</file>