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419" r:id="rId3"/>
    <p:sldId id="420" r:id="rId4"/>
    <p:sldId id="421" r:id="rId5"/>
    <p:sldId id="422" r:id="rId6"/>
    <p:sldId id="513" r:id="rId7"/>
    <p:sldId id="515" r:id="rId8"/>
    <p:sldId id="514" r:id="rId9"/>
    <p:sldId id="423" r:id="rId10"/>
    <p:sldId id="280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erson Martins Moreira" initials="EMM" lastIdx="3" clrIdx="0">
    <p:extLst>
      <p:ext uri="{19B8F6BF-5375-455C-9EA6-DF929625EA0E}">
        <p15:presenceInfo xmlns:p15="http://schemas.microsoft.com/office/powerpoint/2012/main" userId="S-1-5-21-1078081533-1383384898-1957994488-16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F02E4-9D6F-40C2-965B-47C737E58AF3}" type="datetimeFigureOut">
              <a:rPr lang="pt-BR" smtClean="0"/>
              <a:t>04/08/2021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46C3C-9530-4A2B-9595-C7E216832D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78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com Bimarc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62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sem Bimar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4565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16388"/>
            <a:ext cx="12192000" cy="14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7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33872"/>
            <a:ext cx="12192000" cy="102412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1803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E92D01A-A836-4A91-9034-6A73AEAE9D4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983" y="270860"/>
            <a:ext cx="2114909" cy="61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1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82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BB41-4771-4340-88E4-80DE50BD13B6}" type="datetimeFigureOut">
              <a:rPr lang="pt-BR" smtClean="0"/>
              <a:t>04/08/2021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EBA5-A02C-4B4A-BA54-8865C10164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28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1803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A747AD3-CC0E-4AF3-BA97-E699C6D8583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983" y="270860"/>
            <a:ext cx="2114909" cy="61684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C7C27CB-8572-4D72-84CA-30F2BC873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16388"/>
            <a:ext cx="12192000" cy="14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3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  <p:sldLayoutId id="2147483652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2194964"/>
            <a:ext cx="12192000" cy="2443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4191" y="2378398"/>
            <a:ext cx="1774561" cy="202366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00516" y="2857734"/>
            <a:ext cx="829411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pt-BR" sz="4800" b="1" dirty="0">
                <a:solidFill>
                  <a:srgbClr val="00B0F0"/>
                </a:solidFill>
              </a:rPr>
              <a:t>Mananciais RMSP </a:t>
            </a:r>
          </a:p>
          <a:p>
            <a:pPr>
              <a:lnSpc>
                <a:spcPts val="4000"/>
              </a:lnSpc>
            </a:pPr>
            <a:r>
              <a:rPr lang="pt-BR" sz="3600" b="1" dirty="0">
                <a:solidFill>
                  <a:srgbClr val="00B0F0"/>
                </a:solidFill>
              </a:rPr>
              <a:t>04/08/2021</a:t>
            </a:r>
            <a:endParaRPr lang="pt-BR" sz="4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61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3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4E7D123-2524-4454-AC2D-C6C307DB2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65"/>
          <a:stretch/>
        </p:blipFill>
        <p:spPr>
          <a:xfrm>
            <a:off x="0" y="1673"/>
            <a:ext cx="12192000" cy="624010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F8C9E91-80F6-4A3A-BFA3-0B4C4C434A19}"/>
              </a:ext>
            </a:extLst>
          </p:cNvPr>
          <p:cNvSpPr txBox="1"/>
          <p:nvPr/>
        </p:nvSpPr>
        <p:spPr>
          <a:xfrm>
            <a:off x="10615928" y="6472717"/>
            <a:ext cx="1544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/>
              <a:t>Dados de 04/08/2021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E0751B8-A4FD-4DF4-A4C2-A4623BF19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792400"/>
              </p:ext>
            </p:extLst>
          </p:nvPr>
        </p:nvGraphicFramePr>
        <p:xfrm>
          <a:off x="8325074" y="927688"/>
          <a:ext cx="3323588" cy="18552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6433">
                  <a:extLst>
                    <a:ext uri="{9D8B030D-6E8A-4147-A177-3AD203B41FA5}">
                      <a16:colId xmlns:a16="http://schemas.microsoft.com/office/drawing/2014/main" val="2445355392"/>
                    </a:ext>
                  </a:extLst>
                </a:gridCol>
                <a:gridCol w="1075634">
                  <a:extLst>
                    <a:ext uri="{9D8B030D-6E8A-4147-A177-3AD203B41FA5}">
                      <a16:colId xmlns:a16="http://schemas.microsoft.com/office/drawing/2014/main" val="3221044548"/>
                    </a:ext>
                  </a:extLst>
                </a:gridCol>
                <a:gridCol w="1341521">
                  <a:extLst>
                    <a:ext uri="{9D8B030D-6E8A-4147-A177-3AD203B41FA5}">
                      <a16:colId xmlns:a16="http://schemas.microsoft.com/office/drawing/2014/main" val="1207181627"/>
                    </a:ext>
                  </a:extLst>
                </a:gridCol>
              </a:tblGrid>
              <a:tr h="18298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VOL. MAX / </a:t>
                      </a:r>
                      <a:endParaRPr lang="pt-BR" sz="800" b="1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VOL. ATUAL /</a:t>
                      </a:r>
                      <a:endParaRPr lang="pt-BR" sz="800" b="1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680454"/>
                  </a:ext>
                </a:extLst>
              </a:tr>
              <a:tr h="22655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VOL. TOT MÁX RMSP</a:t>
                      </a:r>
                      <a:endParaRPr lang="pt-BR" sz="800" b="1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VOL. TOT RMSP ATUAL</a:t>
                      </a:r>
                      <a:endParaRPr lang="pt-BR" sz="800" b="1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8343853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(%)</a:t>
                      </a:r>
                      <a:endParaRPr lang="pt-BR" sz="800" b="1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u="none" strike="noStrike">
                          <a:effectLst/>
                        </a:rPr>
                        <a:t>(%)</a:t>
                      </a:r>
                      <a:endParaRPr lang="pt-BR" sz="800" b="1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4228252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Cantareira </a:t>
                      </a:r>
                      <a:endParaRPr lang="pt-BR" sz="1000" b="1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50,5</a:t>
                      </a:r>
                      <a:endParaRPr lang="pt-BR" sz="1000" b="1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44,0</a:t>
                      </a:r>
                      <a:endParaRPr lang="pt-BR" sz="1000" b="1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8732604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Guarapiranga </a:t>
                      </a:r>
                      <a:endParaRPr lang="pt-BR" sz="1000" b="1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8,8</a:t>
                      </a:r>
                      <a:endParaRPr lang="pt-BR" sz="1000" b="1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10,1</a:t>
                      </a:r>
                      <a:endParaRPr lang="pt-BR" sz="1000" b="1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8361733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Rio Grande</a:t>
                      </a:r>
                      <a:endParaRPr lang="pt-BR" sz="1000" b="1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5,8</a:t>
                      </a:r>
                      <a:endParaRPr lang="pt-BR" sz="1000" b="1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8,1</a:t>
                      </a:r>
                      <a:endParaRPr lang="pt-BR" sz="1000" b="1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8310515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Rio Claro </a:t>
                      </a:r>
                      <a:endParaRPr lang="pt-BR" sz="1000" b="1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0,7</a:t>
                      </a:r>
                      <a:endParaRPr lang="pt-BR" sz="1000" b="1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0,7</a:t>
                      </a:r>
                      <a:endParaRPr lang="pt-BR" sz="1000" b="1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2005763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Alto Tietê</a:t>
                      </a:r>
                      <a:endParaRPr lang="pt-BR" sz="1000" b="1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28,8</a:t>
                      </a:r>
                      <a:endParaRPr lang="pt-BR" sz="1000" b="1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29,9</a:t>
                      </a:r>
                      <a:endParaRPr lang="pt-BR" sz="1000" b="1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6876499"/>
                  </a:ext>
                </a:extLst>
              </a:tr>
              <a:tr h="18039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Cotia </a:t>
                      </a:r>
                      <a:endParaRPr lang="pt-BR" sz="1000" b="1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0,8</a:t>
                      </a:r>
                      <a:endParaRPr lang="pt-BR" sz="1000" b="1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1,2</a:t>
                      </a:r>
                      <a:endParaRPr lang="pt-BR" sz="1000" b="1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9805050"/>
                  </a:ext>
                </a:extLst>
              </a:tr>
              <a:tr h="18298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São Lourenço</a:t>
                      </a:r>
                      <a:endParaRPr lang="pt-BR" sz="1000" b="1" i="0" u="none" strike="noStrike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4,6</a:t>
                      </a:r>
                      <a:endParaRPr lang="pt-BR" sz="1000" b="1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6,0</a:t>
                      </a:r>
                      <a:endParaRPr lang="pt-BR" sz="1000" b="1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1123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96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3E48ECD4-2DA4-4719-AACB-88904BCF5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463" y="2292925"/>
            <a:ext cx="5940000" cy="303758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31314CB-A5DD-42CC-AD7D-B19A05529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55" y="2298708"/>
            <a:ext cx="5940000" cy="306411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1E4212D-5847-4441-8C5E-9410F5D5790E}"/>
              </a:ext>
            </a:extLst>
          </p:cNvPr>
          <p:cNvSpPr txBox="1"/>
          <p:nvPr/>
        </p:nvSpPr>
        <p:spPr>
          <a:xfrm>
            <a:off x="448798" y="325760"/>
            <a:ext cx="790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rPr lang="pt-BR" dirty="0"/>
              <a:t>Pluviometria observada e prevista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20BF6A2-1461-4BED-807A-DF0E7216520D}"/>
              </a:ext>
            </a:extLst>
          </p:cNvPr>
          <p:cNvSpPr txBox="1"/>
          <p:nvPr/>
        </p:nvSpPr>
        <p:spPr>
          <a:xfrm>
            <a:off x="13855" y="5362825"/>
            <a:ext cx="2510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/>
              <a:t>Fonte: SSD Sabesp</a:t>
            </a:r>
          </a:p>
          <a:p>
            <a:r>
              <a:rPr lang="pt-BR" sz="1100" i="1" dirty="0"/>
              <a:t>Atualização: 31/07/2021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0A6D90C-1D5D-4D77-B08A-1D1EC78631CD}"/>
              </a:ext>
            </a:extLst>
          </p:cNvPr>
          <p:cNvSpPr txBox="1"/>
          <p:nvPr/>
        </p:nvSpPr>
        <p:spPr>
          <a:xfrm>
            <a:off x="9181074" y="5330514"/>
            <a:ext cx="2887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>
                <a:solidFill>
                  <a:srgbClr val="002060"/>
                </a:solidFill>
              </a:rPr>
              <a:t>Fonte: previsão do modelo GFS de 04/08/2021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0D511A5-EE80-4104-A5C8-359A736BDF4E}"/>
              </a:ext>
            </a:extLst>
          </p:cNvPr>
          <p:cNvSpPr txBox="1"/>
          <p:nvPr/>
        </p:nvSpPr>
        <p:spPr>
          <a:xfrm>
            <a:off x="2524454" y="2566968"/>
            <a:ext cx="11144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400" b="1" dirty="0"/>
              <a:t>JULHO/2021</a:t>
            </a:r>
          </a:p>
        </p:txBody>
      </p:sp>
      <p:sp>
        <p:nvSpPr>
          <p:cNvPr id="6" name="Texto Explicativo: Seta para Baixo 5">
            <a:extLst>
              <a:ext uri="{FF2B5EF4-FFF2-40B4-BE49-F238E27FC236}">
                <a16:creationId xmlns:a16="http://schemas.microsoft.com/office/drawing/2014/main" id="{94CD8FBE-DF7E-4242-A766-6F20EF75D01C}"/>
              </a:ext>
            </a:extLst>
          </p:cNvPr>
          <p:cNvSpPr/>
          <p:nvPr/>
        </p:nvSpPr>
        <p:spPr>
          <a:xfrm>
            <a:off x="6392845" y="3756703"/>
            <a:ext cx="1647825" cy="276999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rgbClr val="00B050"/>
                </a:solidFill>
              </a:rPr>
              <a:t>Guarapiranga</a:t>
            </a:r>
          </a:p>
        </p:txBody>
      </p:sp>
      <p:sp>
        <p:nvSpPr>
          <p:cNvPr id="16" name="Texto Explicativo: Seta para Baixo 15">
            <a:extLst>
              <a:ext uri="{FF2B5EF4-FFF2-40B4-BE49-F238E27FC236}">
                <a16:creationId xmlns:a16="http://schemas.microsoft.com/office/drawing/2014/main" id="{0EA16B5C-9654-4946-B7F4-6A389F2E8C86}"/>
              </a:ext>
            </a:extLst>
          </p:cNvPr>
          <p:cNvSpPr/>
          <p:nvPr/>
        </p:nvSpPr>
        <p:spPr>
          <a:xfrm>
            <a:off x="8040670" y="3673220"/>
            <a:ext cx="1647825" cy="276999"/>
          </a:xfrm>
          <a:prstGeom prst="downArrowCallou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/>
              <a:t>Alto Tietê</a:t>
            </a:r>
          </a:p>
        </p:txBody>
      </p:sp>
      <p:sp>
        <p:nvSpPr>
          <p:cNvPr id="18" name="Texto Explicativo: Seta para Baixo 17">
            <a:extLst>
              <a:ext uri="{FF2B5EF4-FFF2-40B4-BE49-F238E27FC236}">
                <a16:creationId xmlns:a16="http://schemas.microsoft.com/office/drawing/2014/main" id="{DE7E3D83-7B14-4F1D-B1AF-0BC6EAF849C3}"/>
              </a:ext>
            </a:extLst>
          </p:cNvPr>
          <p:cNvSpPr/>
          <p:nvPr/>
        </p:nvSpPr>
        <p:spPr>
          <a:xfrm>
            <a:off x="9849203" y="3874853"/>
            <a:ext cx="1647825" cy="276999"/>
          </a:xfrm>
          <a:prstGeom prst="downArrowCallou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rgbClr val="00B0F0"/>
                </a:solidFill>
              </a:rPr>
              <a:t>Cantareira</a:t>
            </a:r>
          </a:p>
        </p:txBody>
      </p:sp>
    </p:spTree>
    <p:extLst>
      <p:ext uri="{BB962C8B-B14F-4D97-AF65-F5344CB8AC3E}">
        <p14:creationId xmlns:p14="http://schemas.microsoft.com/office/powerpoint/2010/main" val="4175993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44023F5F-AC7F-49E5-98F1-0726D2922CD1}"/>
              </a:ext>
            </a:extLst>
          </p:cNvPr>
          <p:cNvSpPr txBox="1"/>
          <p:nvPr/>
        </p:nvSpPr>
        <p:spPr>
          <a:xfrm>
            <a:off x="1776000" y="5442261"/>
            <a:ext cx="4891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anose="020B0604020202020204" pitchFamily="34" charset="0"/>
              <a:buChar char="•"/>
              <a:tabLst>
                <a:tab pos="3408363" algn="l"/>
              </a:tabLst>
            </a:pPr>
            <a:r>
              <a:rPr lang="pt-BR" b="1" dirty="0">
                <a:solidFill>
                  <a:srgbClr val="002060"/>
                </a:solidFill>
              </a:rPr>
              <a:t>Cenário projetado</a:t>
            </a:r>
            <a:endParaRPr lang="pt-BR" sz="1600" b="1" dirty="0">
              <a:solidFill>
                <a:srgbClr val="002060"/>
              </a:solidFill>
            </a:endParaRPr>
          </a:p>
          <a:p>
            <a:pPr marL="817563" lvl="1" indent="-360363">
              <a:buFont typeface="Arial" panose="020B0604020202020204" pitchFamily="34" charset="0"/>
              <a:buChar char="•"/>
              <a:tabLst>
                <a:tab pos="2147888" algn="l"/>
              </a:tabLst>
            </a:pPr>
            <a:r>
              <a:rPr lang="pt-BR" sz="1400" dirty="0">
                <a:solidFill>
                  <a:srgbClr val="002060"/>
                </a:solidFill>
              </a:rPr>
              <a:t>Q</a:t>
            </a:r>
            <a:r>
              <a:rPr lang="pt-BR" sz="1100" dirty="0">
                <a:solidFill>
                  <a:srgbClr val="002060"/>
                </a:solidFill>
              </a:rPr>
              <a:t>ESI</a:t>
            </a:r>
            <a:r>
              <a:rPr lang="pt-BR" sz="1400" dirty="0">
                <a:solidFill>
                  <a:srgbClr val="002060"/>
                </a:solidFill>
              </a:rPr>
              <a:t> = 23,0m³/s</a:t>
            </a:r>
          </a:p>
          <a:p>
            <a:pPr marL="817563" lvl="1" indent="-360363">
              <a:buFont typeface="Arial" panose="020B0604020202020204" pitchFamily="34" charset="0"/>
              <a:buChar char="•"/>
              <a:tabLst>
                <a:tab pos="2147888" algn="l"/>
              </a:tabLst>
            </a:pPr>
            <a:r>
              <a:rPr lang="pt-BR" sz="1400" dirty="0">
                <a:solidFill>
                  <a:srgbClr val="002060"/>
                </a:solidFill>
              </a:rPr>
              <a:t>Q</a:t>
            </a:r>
            <a:r>
              <a:rPr lang="pt-BR" sz="1100" dirty="0">
                <a:solidFill>
                  <a:srgbClr val="002060"/>
                </a:solidFill>
              </a:rPr>
              <a:t>PCJ</a:t>
            </a:r>
            <a:r>
              <a:rPr lang="pt-BR" sz="1400" dirty="0">
                <a:solidFill>
                  <a:srgbClr val="002060"/>
                </a:solidFill>
              </a:rPr>
              <a:t> = 10,0m³/s</a:t>
            </a:r>
          </a:p>
          <a:p>
            <a:pPr marL="817563" lvl="1" indent="-360363">
              <a:buFont typeface="Arial" panose="020B0604020202020204" pitchFamily="34" charset="0"/>
              <a:buChar char="•"/>
              <a:tabLst>
                <a:tab pos="2147888" algn="l"/>
              </a:tabLst>
            </a:pPr>
            <a:r>
              <a:rPr lang="pt-BR" sz="1400" dirty="0">
                <a:solidFill>
                  <a:srgbClr val="002060"/>
                </a:solidFill>
              </a:rPr>
              <a:t>Q</a:t>
            </a:r>
            <a:r>
              <a:rPr lang="pt-BR" sz="1100" dirty="0">
                <a:solidFill>
                  <a:srgbClr val="002060"/>
                </a:solidFill>
              </a:rPr>
              <a:t>EEAB JAG-AT</a:t>
            </a:r>
            <a:r>
              <a:rPr lang="pt-BR" sz="1400" dirty="0">
                <a:solidFill>
                  <a:srgbClr val="002060"/>
                </a:solidFill>
              </a:rPr>
              <a:t> = 7,5m³/s</a:t>
            </a:r>
            <a:endParaRPr lang="pt-BR" sz="1400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31773" y="309195"/>
            <a:ext cx="992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Cenário</a:t>
            </a:r>
            <a:r>
              <a:rPr lang="en-US" dirty="0"/>
              <a:t> de </a:t>
            </a:r>
            <a:r>
              <a:rPr lang="en-US" dirty="0" err="1"/>
              <a:t>curto</a:t>
            </a:r>
            <a:r>
              <a:rPr lang="en-US" dirty="0"/>
              <a:t> </a:t>
            </a:r>
            <a:r>
              <a:rPr lang="en-US" dirty="0" err="1"/>
              <a:t>prazo</a:t>
            </a:r>
            <a:r>
              <a:rPr lang="en-US" dirty="0"/>
              <a:t> - Sistema Cantareira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D9A778E-3BC5-45F2-B344-95E5690A7FE9}"/>
              </a:ext>
            </a:extLst>
          </p:cNvPr>
          <p:cNvSpPr txBox="1"/>
          <p:nvPr/>
        </p:nvSpPr>
        <p:spPr>
          <a:xfrm>
            <a:off x="7950220" y="6277809"/>
            <a:ext cx="4176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>
                <a:solidFill>
                  <a:srgbClr val="002060"/>
                </a:solidFill>
              </a:rPr>
              <a:t>Modelos de previsão meteorológicos: WRF/GFS/CFS (04/08/2021)</a:t>
            </a:r>
          </a:p>
          <a:p>
            <a:pPr algn="r"/>
            <a:r>
              <a:rPr lang="pt-BR" sz="1100" i="1" dirty="0">
                <a:solidFill>
                  <a:srgbClr val="002060"/>
                </a:solidFill>
              </a:rPr>
              <a:t>Fonte: SSD Sabesp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5D42D54-2BBC-496E-93B7-558B5253BCC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70867" y="1126560"/>
            <a:ext cx="8640000" cy="3960000"/>
          </a:xfrm>
          <a:prstGeom prst="rect">
            <a:avLst/>
          </a:prstGeom>
        </p:spPr>
      </p:pic>
      <p:sp>
        <p:nvSpPr>
          <p:cNvPr id="10" name="Texto Explicativo: Seta para Baixo 9">
            <a:extLst>
              <a:ext uri="{FF2B5EF4-FFF2-40B4-BE49-F238E27FC236}">
                <a16:creationId xmlns:a16="http://schemas.microsoft.com/office/drawing/2014/main" id="{F5D97CB7-799D-4203-80E1-BE87446E8C4C}"/>
              </a:ext>
            </a:extLst>
          </p:cNvPr>
          <p:cNvSpPr/>
          <p:nvPr/>
        </p:nvSpPr>
        <p:spPr>
          <a:xfrm>
            <a:off x="9100083" y="2509071"/>
            <a:ext cx="640887" cy="623993"/>
          </a:xfrm>
          <a:prstGeom prst="downArrowCallou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/>
              <a:t>30set21</a:t>
            </a:r>
          </a:p>
          <a:p>
            <a:pPr algn="ctr"/>
            <a:r>
              <a:rPr lang="pt-BR" sz="1100" dirty="0"/>
              <a:t>31,1%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3833C5F-E743-40FB-BD36-C37706191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635" y="5348066"/>
            <a:ext cx="3094784" cy="85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2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858CF1D8-9DA5-41B5-BBDB-D4D1DCF2134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90514" y="1150451"/>
            <a:ext cx="8640000" cy="3960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31773" y="309195"/>
            <a:ext cx="992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Cenário</a:t>
            </a:r>
            <a:r>
              <a:rPr lang="en-US" dirty="0"/>
              <a:t> de </a:t>
            </a:r>
            <a:r>
              <a:rPr lang="en-US" dirty="0" err="1"/>
              <a:t>curto</a:t>
            </a:r>
            <a:r>
              <a:rPr lang="en-US" dirty="0"/>
              <a:t> </a:t>
            </a:r>
            <a:r>
              <a:rPr lang="en-US" dirty="0" err="1"/>
              <a:t>prazo</a:t>
            </a:r>
            <a:r>
              <a:rPr lang="en-US" dirty="0"/>
              <a:t> - Sistema Alto </a:t>
            </a:r>
            <a:r>
              <a:rPr lang="en-US" dirty="0" err="1"/>
              <a:t>Tietê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9A8D20D-0F0F-4F92-AC8D-A4D950FC2C37}"/>
              </a:ext>
            </a:extLst>
          </p:cNvPr>
          <p:cNvSpPr txBox="1"/>
          <p:nvPr/>
        </p:nvSpPr>
        <p:spPr>
          <a:xfrm>
            <a:off x="1762300" y="5261536"/>
            <a:ext cx="58732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anose="020B0604020202020204" pitchFamily="34" charset="0"/>
              <a:buChar char="•"/>
              <a:tabLst>
                <a:tab pos="3408363" algn="l"/>
              </a:tabLst>
            </a:pPr>
            <a:r>
              <a:rPr lang="pt-BR" b="1" dirty="0">
                <a:solidFill>
                  <a:srgbClr val="002060"/>
                </a:solidFill>
              </a:rPr>
              <a:t>Cenário projetado</a:t>
            </a:r>
            <a:endParaRPr lang="pt-BR" sz="1600" b="1" dirty="0">
              <a:solidFill>
                <a:srgbClr val="002060"/>
              </a:solidFill>
            </a:endParaRPr>
          </a:p>
          <a:p>
            <a:pPr marL="817563" lvl="1" indent="-360363">
              <a:buFont typeface="Arial" panose="020B0604020202020204" pitchFamily="34" charset="0"/>
              <a:buChar char="•"/>
              <a:tabLst>
                <a:tab pos="2147888" algn="l"/>
              </a:tabLst>
            </a:pPr>
            <a:r>
              <a:rPr lang="pt-BR" sz="1400" dirty="0">
                <a:solidFill>
                  <a:srgbClr val="002060"/>
                </a:solidFill>
              </a:rPr>
              <a:t>Q</a:t>
            </a:r>
            <a:r>
              <a:rPr lang="pt-BR" sz="1100" dirty="0">
                <a:solidFill>
                  <a:srgbClr val="002060"/>
                </a:solidFill>
              </a:rPr>
              <a:t>ETA</a:t>
            </a:r>
            <a:r>
              <a:rPr lang="pt-BR" sz="1400" dirty="0">
                <a:solidFill>
                  <a:srgbClr val="002060"/>
                </a:solidFill>
              </a:rPr>
              <a:t> = 14,0m³/s</a:t>
            </a:r>
          </a:p>
          <a:p>
            <a:pPr marL="817563" lvl="1" indent="-360363">
              <a:buFont typeface="Arial" panose="020B0604020202020204" pitchFamily="34" charset="0"/>
              <a:buChar char="•"/>
              <a:tabLst>
                <a:tab pos="2147888" algn="l"/>
              </a:tabLst>
            </a:pPr>
            <a:r>
              <a:rPr lang="pt-BR" sz="1400" dirty="0">
                <a:solidFill>
                  <a:srgbClr val="002060"/>
                </a:solidFill>
              </a:rPr>
              <a:t>Q</a:t>
            </a:r>
            <a:r>
              <a:rPr lang="pt-BR" sz="1100" dirty="0">
                <a:solidFill>
                  <a:srgbClr val="002060"/>
                </a:solidFill>
              </a:rPr>
              <a:t>AT-7</a:t>
            </a:r>
            <a:r>
              <a:rPr lang="pt-BR" sz="1400" dirty="0">
                <a:solidFill>
                  <a:srgbClr val="002060"/>
                </a:solidFill>
              </a:rPr>
              <a:t> = 1,5m³/s</a:t>
            </a:r>
          </a:p>
          <a:p>
            <a:pPr marL="817563" lvl="1" indent="-360363">
              <a:buFont typeface="Arial" panose="020B0604020202020204" pitchFamily="34" charset="0"/>
              <a:buChar char="•"/>
              <a:tabLst>
                <a:tab pos="2147888" algn="l"/>
              </a:tabLst>
            </a:pPr>
            <a:r>
              <a:rPr lang="pt-BR" sz="1400" dirty="0">
                <a:solidFill>
                  <a:srgbClr val="002060"/>
                </a:solidFill>
              </a:rPr>
              <a:t>Q</a:t>
            </a:r>
            <a:r>
              <a:rPr lang="pt-BR" sz="1200" dirty="0">
                <a:solidFill>
                  <a:srgbClr val="002060"/>
                </a:solidFill>
              </a:rPr>
              <a:t>EEAB BIR</a:t>
            </a:r>
            <a:r>
              <a:rPr lang="pt-BR" sz="1400" dirty="0">
                <a:solidFill>
                  <a:srgbClr val="002060"/>
                </a:solidFill>
              </a:rPr>
              <a:t> = 9,0m³/s</a:t>
            </a:r>
          </a:p>
          <a:p>
            <a:pPr marL="817563" lvl="1" indent="-360363">
              <a:buFont typeface="Arial" panose="020B0604020202020204" pitchFamily="34" charset="0"/>
              <a:buChar char="•"/>
              <a:tabLst>
                <a:tab pos="2147888" algn="l"/>
              </a:tabLst>
            </a:pPr>
            <a:r>
              <a:rPr lang="pt-BR" sz="1400" dirty="0">
                <a:solidFill>
                  <a:srgbClr val="002060"/>
                </a:solidFill>
              </a:rPr>
              <a:t>Q</a:t>
            </a:r>
            <a:r>
              <a:rPr lang="pt-BR" sz="1200" dirty="0">
                <a:solidFill>
                  <a:srgbClr val="002060"/>
                </a:solidFill>
              </a:rPr>
              <a:t>EEAB GUA</a:t>
            </a:r>
            <a:r>
              <a:rPr lang="pt-BR" sz="1400" dirty="0">
                <a:solidFill>
                  <a:srgbClr val="002060"/>
                </a:solidFill>
              </a:rPr>
              <a:t> = 0,0m³/s</a:t>
            </a:r>
          </a:p>
          <a:p>
            <a:pPr marL="817563" lvl="1" indent="-360363">
              <a:buFont typeface="Arial" panose="020B0604020202020204" pitchFamily="34" charset="0"/>
              <a:buChar char="•"/>
              <a:tabLst>
                <a:tab pos="2147888" algn="l"/>
              </a:tabLst>
            </a:pPr>
            <a:r>
              <a:rPr lang="pt-BR" sz="1400" b="1" dirty="0">
                <a:solidFill>
                  <a:srgbClr val="002060"/>
                </a:solidFill>
              </a:rPr>
              <a:t>Q</a:t>
            </a:r>
            <a:r>
              <a:rPr lang="pt-BR" sz="1200" b="1" dirty="0">
                <a:solidFill>
                  <a:srgbClr val="002060"/>
                </a:solidFill>
              </a:rPr>
              <a:t>EEAB RG-TA</a:t>
            </a:r>
            <a:r>
              <a:rPr lang="pt-BR" sz="1400" b="1" dirty="0">
                <a:solidFill>
                  <a:srgbClr val="002060"/>
                </a:solidFill>
              </a:rPr>
              <a:t> = 0,0m³/s (retorna em out/21)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714EAF1-DADF-4F11-9FA2-1E45FEA7C395}"/>
              </a:ext>
            </a:extLst>
          </p:cNvPr>
          <p:cNvSpPr txBox="1"/>
          <p:nvPr/>
        </p:nvSpPr>
        <p:spPr>
          <a:xfrm>
            <a:off x="7950220" y="6277809"/>
            <a:ext cx="4176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>
                <a:solidFill>
                  <a:srgbClr val="002060"/>
                </a:solidFill>
              </a:rPr>
              <a:t>Modelos de previsão meteorológicos: WRF/GFS/CFS (04/08/2021)</a:t>
            </a:r>
          </a:p>
          <a:p>
            <a:pPr algn="r"/>
            <a:r>
              <a:rPr lang="pt-BR" sz="1100" i="1" dirty="0">
                <a:solidFill>
                  <a:srgbClr val="002060"/>
                </a:solidFill>
              </a:rPr>
              <a:t>Fonte: SSD Sabesp</a:t>
            </a:r>
          </a:p>
        </p:txBody>
      </p:sp>
      <p:sp>
        <p:nvSpPr>
          <p:cNvPr id="11" name="Texto Explicativo: Seta para Baixo 10">
            <a:extLst>
              <a:ext uri="{FF2B5EF4-FFF2-40B4-BE49-F238E27FC236}">
                <a16:creationId xmlns:a16="http://schemas.microsoft.com/office/drawing/2014/main" id="{94306745-58FB-41A5-8641-DE1D5218E53F}"/>
              </a:ext>
            </a:extLst>
          </p:cNvPr>
          <p:cNvSpPr/>
          <p:nvPr/>
        </p:nvSpPr>
        <p:spPr>
          <a:xfrm>
            <a:off x="9067117" y="2251526"/>
            <a:ext cx="648339" cy="623993"/>
          </a:xfrm>
          <a:prstGeom prst="downArrowCallou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/>
              <a:t>30set21</a:t>
            </a:r>
          </a:p>
          <a:p>
            <a:pPr algn="ctr"/>
            <a:r>
              <a:rPr lang="pt-BR" sz="1100" dirty="0"/>
              <a:t>39,5%</a:t>
            </a:r>
          </a:p>
        </p:txBody>
      </p:sp>
    </p:spTree>
    <p:extLst>
      <p:ext uri="{BB962C8B-B14F-4D97-AF65-F5344CB8AC3E}">
        <p14:creationId xmlns:p14="http://schemas.microsoft.com/office/powerpoint/2010/main" val="3500763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31773" y="309195"/>
            <a:ext cx="992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Cenário</a:t>
            </a:r>
            <a:r>
              <a:rPr lang="en-US" dirty="0"/>
              <a:t> de </a:t>
            </a:r>
            <a:r>
              <a:rPr lang="en-US" dirty="0" err="1"/>
              <a:t>longo</a:t>
            </a:r>
            <a:r>
              <a:rPr lang="en-US" dirty="0"/>
              <a:t> </a:t>
            </a:r>
            <a:r>
              <a:rPr lang="en-US" dirty="0" err="1"/>
              <a:t>prazo</a:t>
            </a:r>
            <a:r>
              <a:rPr lang="en-US" dirty="0"/>
              <a:t> - Sistema Cantareira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9A8D20D-0F0F-4F92-AC8D-A4D950FC2C37}"/>
              </a:ext>
            </a:extLst>
          </p:cNvPr>
          <p:cNvSpPr txBox="1"/>
          <p:nvPr/>
        </p:nvSpPr>
        <p:spPr>
          <a:xfrm>
            <a:off x="1331132" y="5076822"/>
            <a:ext cx="5873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anose="020B0604020202020204" pitchFamily="34" charset="0"/>
              <a:buChar char="•"/>
              <a:tabLst>
                <a:tab pos="3408363" algn="l"/>
              </a:tabLst>
            </a:pPr>
            <a:r>
              <a:rPr lang="pt-BR" b="1" dirty="0">
                <a:solidFill>
                  <a:srgbClr val="002060"/>
                </a:solidFill>
              </a:rPr>
              <a:t>Cenário projetado (média anual)</a:t>
            </a:r>
            <a:endParaRPr lang="pt-BR" sz="1600" b="1" dirty="0">
              <a:solidFill>
                <a:srgbClr val="002060"/>
              </a:solidFill>
            </a:endParaRPr>
          </a:p>
          <a:p>
            <a:pPr marL="817563" lvl="1" indent="-360363">
              <a:buFont typeface="Arial" panose="020B0604020202020204" pitchFamily="34" charset="0"/>
              <a:buChar char="•"/>
              <a:tabLst>
                <a:tab pos="2147888" algn="l"/>
              </a:tabLst>
            </a:pPr>
            <a:r>
              <a:rPr lang="pt-BR" sz="1400" dirty="0">
                <a:solidFill>
                  <a:srgbClr val="002060"/>
                </a:solidFill>
              </a:rPr>
              <a:t>Q</a:t>
            </a:r>
            <a:r>
              <a:rPr lang="pt-BR" sz="1100" dirty="0">
                <a:solidFill>
                  <a:srgbClr val="002060"/>
                </a:solidFill>
              </a:rPr>
              <a:t>ETA</a:t>
            </a:r>
            <a:r>
              <a:rPr lang="pt-BR" sz="1400" dirty="0">
                <a:solidFill>
                  <a:srgbClr val="002060"/>
                </a:solidFill>
              </a:rPr>
              <a:t> = 20,5m³/s</a:t>
            </a:r>
          </a:p>
          <a:p>
            <a:pPr marL="817563" lvl="1" indent="-360363">
              <a:buFont typeface="Arial" panose="020B0604020202020204" pitchFamily="34" charset="0"/>
              <a:buChar char="•"/>
              <a:tabLst>
                <a:tab pos="2147888" algn="l"/>
              </a:tabLst>
            </a:pPr>
            <a:r>
              <a:rPr lang="pt-BR" sz="1400" dirty="0">
                <a:solidFill>
                  <a:srgbClr val="002060"/>
                </a:solidFill>
              </a:rPr>
              <a:t>Q</a:t>
            </a:r>
            <a:r>
              <a:rPr lang="pt-BR" sz="1200" dirty="0">
                <a:solidFill>
                  <a:srgbClr val="002060"/>
                </a:solidFill>
              </a:rPr>
              <a:t>EEAB JAG-ATI</a:t>
            </a:r>
            <a:r>
              <a:rPr lang="pt-BR" sz="1400" dirty="0">
                <a:solidFill>
                  <a:srgbClr val="002060"/>
                </a:solidFill>
              </a:rPr>
              <a:t> = 5,13m³/s</a:t>
            </a:r>
          </a:p>
          <a:p>
            <a:pPr marL="817563" lvl="1" indent="-360363">
              <a:buFont typeface="Arial" panose="020B0604020202020204" pitchFamily="34" charset="0"/>
              <a:buChar char="•"/>
              <a:tabLst>
                <a:tab pos="2147888" algn="l"/>
              </a:tabLst>
            </a:pPr>
            <a:r>
              <a:rPr lang="pt-BR" sz="1400" dirty="0">
                <a:solidFill>
                  <a:srgbClr val="002060"/>
                </a:solidFill>
              </a:rPr>
              <a:t>Q</a:t>
            </a:r>
            <a:r>
              <a:rPr lang="pt-BR" sz="1200" dirty="0">
                <a:solidFill>
                  <a:srgbClr val="002060"/>
                </a:solidFill>
              </a:rPr>
              <a:t>PCJ</a:t>
            </a:r>
            <a:r>
              <a:rPr lang="pt-BR" sz="1400" dirty="0">
                <a:solidFill>
                  <a:srgbClr val="002060"/>
                </a:solidFill>
              </a:rPr>
              <a:t> = 10m³/s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9A778E-3BC5-45F2-B344-95E5690A7FE9}"/>
              </a:ext>
            </a:extLst>
          </p:cNvPr>
          <p:cNvSpPr txBox="1"/>
          <p:nvPr/>
        </p:nvSpPr>
        <p:spPr>
          <a:xfrm>
            <a:off x="9357363" y="6446476"/>
            <a:ext cx="2809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/>
              <a:t>Simulações utilizando cenários de 04/08/2021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8AC53DE-1674-41B5-BB3D-5634308F38B9}"/>
              </a:ext>
            </a:extLst>
          </p:cNvPr>
          <p:cNvSpPr txBox="1"/>
          <p:nvPr/>
        </p:nvSpPr>
        <p:spPr>
          <a:xfrm>
            <a:off x="6096000" y="5076822"/>
            <a:ext cx="5547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anose="020B0604020202020204" pitchFamily="34" charset="0"/>
              <a:buChar char="•"/>
              <a:tabLst>
                <a:tab pos="3408363" algn="l"/>
              </a:tabLst>
            </a:pPr>
            <a:r>
              <a:rPr lang="pt-BR" b="1" dirty="0">
                <a:solidFill>
                  <a:srgbClr val="002060"/>
                </a:solidFill>
              </a:rPr>
              <a:t>Cenários</a:t>
            </a:r>
            <a:endParaRPr lang="pt-BR" sz="1600" b="1" dirty="0">
              <a:solidFill>
                <a:srgbClr val="002060"/>
              </a:solidFill>
            </a:endParaRPr>
          </a:p>
          <a:p>
            <a:pPr marL="817563" lvl="1" indent="-360363">
              <a:buFont typeface="Arial" panose="020B0604020202020204" pitchFamily="34" charset="0"/>
              <a:buChar char="•"/>
              <a:tabLst>
                <a:tab pos="2147888" algn="l"/>
              </a:tabLst>
            </a:pPr>
            <a:r>
              <a:rPr lang="pt-BR" sz="1400" dirty="0">
                <a:solidFill>
                  <a:srgbClr val="002060"/>
                </a:solidFill>
              </a:rPr>
              <a:t>Projeção esperada = Q média últimos 12 meses (49,4% Q</a:t>
            </a:r>
            <a:r>
              <a:rPr lang="pt-BR" sz="1100" dirty="0">
                <a:solidFill>
                  <a:srgbClr val="002060"/>
                </a:solidFill>
              </a:rPr>
              <a:t>MLT</a:t>
            </a:r>
            <a:r>
              <a:rPr lang="pt-BR" sz="1400" dirty="0">
                <a:solidFill>
                  <a:srgbClr val="002060"/>
                </a:solidFill>
              </a:rPr>
              <a:t>);</a:t>
            </a:r>
          </a:p>
          <a:p>
            <a:pPr marL="817563" lvl="1" indent="-360363">
              <a:buFont typeface="Arial" panose="020B0604020202020204" pitchFamily="34" charset="0"/>
              <a:buChar char="•"/>
              <a:tabLst>
                <a:tab pos="2147888" algn="l"/>
              </a:tabLst>
            </a:pPr>
            <a:r>
              <a:rPr lang="pt-BR" sz="1400" dirty="0">
                <a:solidFill>
                  <a:srgbClr val="002060"/>
                </a:solidFill>
              </a:rPr>
              <a:t>Período 2013/2014/2015 = Q</a:t>
            </a:r>
            <a:r>
              <a:rPr lang="pt-BR" sz="1100" dirty="0">
                <a:solidFill>
                  <a:srgbClr val="002060"/>
                </a:solidFill>
              </a:rPr>
              <a:t>2013/2014/2015</a:t>
            </a:r>
            <a:r>
              <a:rPr lang="pt-BR" sz="1400" dirty="0">
                <a:solidFill>
                  <a:srgbClr val="002060"/>
                </a:solidFill>
              </a:rPr>
              <a:t>;</a:t>
            </a:r>
          </a:p>
          <a:p>
            <a:pPr marL="817563" lvl="1" indent="-360363">
              <a:buFont typeface="Arial" panose="020B0604020202020204" pitchFamily="34" charset="0"/>
              <a:buChar char="•"/>
              <a:tabLst>
                <a:tab pos="2147888" algn="l"/>
              </a:tabLst>
            </a:pPr>
            <a:r>
              <a:rPr lang="pt-BR" sz="1400" dirty="0">
                <a:solidFill>
                  <a:srgbClr val="002060"/>
                </a:solidFill>
              </a:rPr>
              <a:t>Período 2018/2019/2020 = Q</a:t>
            </a:r>
            <a:r>
              <a:rPr lang="pt-BR" sz="1100" dirty="0">
                <a:solidFill>
                  <a:srgbClr val="002060"/>
                </a:solidFill>
              </a:rPr>
              <a:t>2018/2019/2020</a:t>
            </a:r>
            <a:r>
              <a:rPr lang="pt-BR" sz="1400" dirty="0">
                <a:solidFill>
                  <a:srgbClr val="002060"/>
                </a:solidFill>
              </a:rPr>
              <a:t>;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39CFAE4-BDC1-4A52-9E3C-CE5F3B9CD60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1" y="1101479"/>
            <a:ext cx="9720000" cy="3960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49BF8B6B-A752-4488-A9B5-2AB1F7B7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414" y="1313622"/>
            <a:ext cx="20097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14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0D7C12C-B521-4BCF-8A70-345A865F3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763" y="1125980"/>
            <a:ext cx="9610047" cy="395084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31773" y="309195"/>
            <a:ext cx="992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Cenário</a:t>
            </a:r>
            <a:r>
              <a:rPr lang="en-US" dirty="0"/>
              <a:t> de </a:t>
            </a:r>
            <a:r>
              <a:rPr lang="en-US" dirty="0" err="1"/>
              <a:t>longo</a:t>
            </a:r>
            <a:r>
              <a:rPr lang="en-US" dirty="0"/>
              <a:t> </a:t>
            </a:r>
            <a:r>
              <a:rPr lang="en-US" dirty="0" err="1"/>
              <a:t>prazo</a:t>
            </a:r>
            <a:r>
              <a:rPr lang="en-US" dirty="0"/>
              <a:t> - Sistema </a:t>
            </a:r>
            <a:r>
              <a:rPr lang="en-US" dirty="0" err="1"/>
              <a:t>Guarapiranga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9A778E-3BC5-45F2-B344-95E5690A7FE9}"/>
              </a:ext>
            </a:extLst>
          </p:cNvPr>
          <p:cNvSpPr txBox="1"/>
          <p:nvPr/>
        </p:nvSpPr>
        <p:spPr>
          <a:xfrm>
            <a:off x="9357363" y="6446476"/>
            <a:ext cx="2809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/>
              <a:t>Simulações utilizando cenários de 04/08/2021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8AC53DE-1674-41B5-BB3D-5634308F38B9}"/>
              </a:ext>
            </a:extLst>
          </p:cNvPr>
          <p:cNvSpPr txBox="1"/>
          <p:nvPr/>
        </p:nvSpPr>
        <p:spPr>
          <a:xfrm>
            <a:off x="6096000" y="5076822"/>
            <a:ext cx="5547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anose="020B0604020202020204" pitchFamily="34" charset="0"/>
              <a:buChar char="•"/>
              <a:tabLst>
                <a:tab pos="3408363" algn="l"/>
              </a:tabLst>
            </a:pPr>
            <a:r>
              <a:rPr lang="pt-BR" b="1" dirty="0">
                <a:solidFill>
                  <a:srgbClr val="002060"/>
                </a:solidFill>
              </a:rPr>
              <a:t>Cenários</a:t>
            </a:r>
            <a:endParaRPr lang="pt-BR" sz="1600" b="1" dirty="0">
              <a:solidFill>
                <a:srgbClr val="002060"/>
              </a:solidFill>
            </a:endParaRPr>
          </a:p>
          <a:p>
            <a:pPr marL="817563" lvl="1" indent="-360363">
              <a:buFont typeface="Arial" panose="020B0604020202020204" pitchFamily="34" charset="0"/>
              <a:buChar char="•"/>
              <a:tabLst>
                <a:tab pos="2147888" algn="l"/>
              </a:tabLst>
            </a:pPr>
            <a:r>
              <a:rPr lang="pt-BR" sz="1400" dirty="0">
                <a:solidFill>
                  <a:srgbClr val="002060"/>
                </a:solidFill>
              </a:rPr>
              <a:t>Projeção esperada = Q média últimos 12 meses (82,1% Q</a:t>
            </a:r>
            <a:r>
              <a:rPr lang="pt-BR" sz="1100" dirty="0">
                <a:solidFill>
                  <a:srgbClr val="002060"/>
                </a:solidFill>
              </a:rPr>
              <a:t>MLT</a:t>
            </a:r>
            <a:r>
              <a:rPr lang="pt-BR" sz="1400" dirty="0">
                <a:solidFill>
                  <a:srgbClr val="002060"/>
                </a:solidFill>
              </a:rPr>
              <a:t>);</a:t>
            </a:r>
          </a:p>
          <a:p>
            <a:pPr marL="817563" lvl="1" indent="-360363">
              <a:buFont typeface="Arial" panose="020B0604020202020204" pitchFamily="34" charset="0"/>
              <a:buChar char="•"/>
              <a:tabLst>
                <a:tab pos="2147888" algn="l"/>
              </a:tabLst>
            </a:pPr>
            <a:r>
              <a:rPr lang="pt-BR" sz="1400" dirty="0">
                <a:solidFill>
                  <a:srgbClr val="002060"/>
                </a:solidFill>
              </a:rPr>
              <a:t>Período 2013/2014/2015 = Q</a:t>
            </a:r>
            <a:r>
              <a:rPr lang="pt-BR" sz="1100" dirty="0">
                <a:solidFill>
                  <a:srgbClr val="002060"/>
                </a:solidFill>
              </a:rPr>
              <a:t>2013/2014/2015</a:t>
            </a:r>
            <a:r>
              <a:rPr lang="pt-BR" sz="1400" dirty="0">
                <a:solidFill>
                  <a:srgbClr val="002060"/>
                </a:solidFill>
              </a:rPr>
              <a:t>;</a:t>
            </a:r>
          </a:p>
          <a:p>
            <a:pPr marL="817563" lvl="1" indent="-360363">
              <a:buFont typeface="Arial" panose="020B0604020202020204" pitchFamily="34" charset="0"/>
              <a:buChar char="•"/>
              <a:tabLst>
                <a:tab pos="2147888" algn="l"/>
              </a:tabLst>
            </a:pPr>
            <a:r>
              <a:rPr lang="pt-BR" sz="1400" dirty="0">
                <a:solidFill>
                  <a:srgbClr val="002060"/>
                </a:solidFill>
              </a:rPr>
              <a:t>Período 2018/2019/2020 = Q</a:t>
            </a:r>
            <a:r>
              <a:rPr lang="pt-BR" sz="1100" dirty="0">
                <a:solidFill>
                  <a:srgbClr val="002060"/>
                </a:solidFill>
              </a:rPr>
              <a:t>2018/2019/2020</a:t>
            </a:r>
            <a:r>
              <a:rPr lang="pt-BR" sz="1400" dirty="0">
                <a:solidFill>
                  <a:srgbClr val="002060"/>
                </a:solidFill>
              </a:rPr>
              <a:t>;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ABEEF42-4420-4E8B-B0BB-CC888E432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458" y="2387049"/>
            <a:ext cx="20002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5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51ABC52-0419-4DB9-A16E-A47874E10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1" y="1125980"/>
            <a:ext cx="9720000" cy="393549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31773" y="309195"/>
            <a:ext cx="992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Cenário</a:t>
            </a:r>
            <a:r>
              <a:rPr lang="en-US" dirty="0"/>
              <a:t> de </a:t>
            </a:r>
            <a:r>
              <a:rPr lang="en-US" dirty="0" err="1"/>
              <a:t>longo</a:t>
            </a:r>
            <a:r>
              <a:rPr lang="en-US" dirty="0"/>
              <a:t> </a:t>
            </a:r>
            <a:r>
              <a:rPr lang="en-US" dirty="0" err="1"/>
              <a:t>prazo</a:t>
            </a:r>
            <a:r>
              <a:rPr lang="en-US" dirty="0"/>
              <a:t> - Sistema </a:t>
            </a:r>
            <a:r>
              <a:rPr lang="en-US" dirty="0" err="1"/>
              <a:t>Integrado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9A778E-3BC5-45F2-B344-95E5690A7FE9}"/>
              </a:ext>
            </a:extLst>
          </p:cNvPr>
          <p:cNvSpPr txBox="1"/>
          <p:nvPr/>
        </p:nvSpPr>
        <p:spPr>
          <a:xfrm>
            <a:off x="9357363" y="6446476"/>
            <a:ext cx="2809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i="1" dirty="0"/>
              <a:t>Simulações utilizando cenários de 04/08/2021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8AC53DE-1674-41B5-BB3D-5634308F38B9}"/>
              </a:ext>
            </a:extLst>
          </p:cNvPr>
          <p:cNvSpPr txBox="1"/>
          <p:nvPr/>
        </p:nvSpPr>
        <p:spPr>
          <a:xfrm>
            <a:off x="6096000" y="5076822"/>
            <a:ext cx="5547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Font typeface="Arial" panose="020B0604020202020204" pitchFamily="34" charset="0"/>
              <a:buChar char="•"/>
              <a:tabLst>
                <a:tab pos="3408363" algn="l"/>
              </a:tabLst>
            </a:pPr>
            <a:r>
              <a:rPr lang="pt-BR" b="1" dirty="0">
                <a:solidFill>
                  <a:srgbClr val="002060"/>
                </a:solidFill>
              </a:rPr>
              <a:t>Cenários</a:t>
            </a:r>
            <a:endParaRPr lang="pt-BR" sz="1600" b="1" dirty="0">
              <a:solidFill>
                <a:srgbClr val="002060"/>
              </a:solidFill>
            </a:endParaRPr>
          </a:p>
          <a:p>
            <a:pPr marL="817563" lvl="1" indent="-360363">
              <a:buFont typeface="Arial" panose="020B0604020202020204" pitchFamily="34" charset="0"/>
              <a:buChar char="•"/>
              <a:tabLst>
                <a:tab pos="2147888" algn="l"/>
              </a:tabLst>
            </a:pPr>
            <a:r>
              <a:rPr lang="pt-BR" sz="1400" dirty="0">
                <a:solidFill>
                  <a:srgbClr val="002060"/>
                </a:solidFill>
              </a:rPr>
              <a:t>Projeção esperada = Q média últimos 12 meses </a:t>
            </a:r>
          </a:p>
          <a:p>
            <a:pPr marL="817563" lvl="1" indent="-360363">
              <a:buFont typeface="Arial" panose="020B0604020202020204" pitchFamily="34" charset="0"/>
              <a:buChar char="•"/>
              <a:tabLst>
                <a:tab pos="2147888" algn="l"/>
              </a:tabLst>
            </a:pPr>
            <a:r>
              <a:rPr lang="pt-BR" sz="1400" dirty="0">
                <a:solidFill>
                  <a:srgbClr val="002060"/>
                </a:solidFill>
              </a:rPr>
              <a:t>Período 2013/2014/2015 = Q</a:t>
            </a:r>
            <a:r>
              <a:rPr lang="pt-BR" sz="1100" dirty="0">
                <a:solidFill>
                  <a:srgbClr val="002060"/>
                </a:solidFill>
              </a:rPr>
              <a:t>2013/2014/2018</a:t>
            </a:r>
            <a:r>
              <a:rPr lang="pt-BR" sz="1400" dirty="0">
                <a:solidFill>
                  <a:srgbClr val="002060"/>
                </a:solidFill>
              </a:rPr>
              <a:t>;</a:t>
            </a:r>
          </a:p>
          <a:p>
            <a:pPr marL="817563" lvl="1" indent="-360363">
              <a:buFont typeface="Arial" panose="020B0604020202020204" pitchFamily="34" charset="0"/>
              <a:buChar char="•"/>
              <a:tabLst>
                <a:tab pos="2147888" algn="l"/>
              </a:tabLst>
            </a:pPr>
            <a:r>
              <a:rPr lang="pt-BR" sz="1400" dirty="0">
                <a:solidFill>
                  <a:srgbClr val="002060"/>
                </a:solidFill>
              </a:rPr>
              <a:t>Período 2018/2019/2020 = Q</a:t>
            </a:r>
            <a:r>
              <a:rPr lang="pt-BR" sz="1100" dirty="0">
                <a:solidFill>
                  <a:srgbClr val="002060"/>
                </a:solidFill>
              </a:rPr>
              <a:t>2018/2019/2020</a:t>
            </a:r>
            <a:r>
              <a:rPr lang="pt-BR" sz="1400" dirty="0">
                <a:solidFill>
                  <a:srgbClr val="002060"/>
                </a:solidFill>
              </a:rPr>
              <a:t>;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A1E2724-CD43-4935-BA91-7F8B5EB4D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414" y="1305132"/>
            <a:ext cx="20097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6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5B53F74-D8C9-4972-8842-000420813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218" y="1601442"/>
            <a:ext cx="5883965" cy="399528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31773" y="309195"/>
            <a:ext cx="992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Planejamento</a:t>
            </a:r>
            <a:r>
              <a:rPr lang="en-US" dirty="0"/>
              <a:t> </a:t>
            </a:r>
            <a:r>
              <a:rPr lang="en-US" dirty="0" err="1"/>
              <a:t>Operacional</a:t>
            </a:r>
            <a:r>
              <a:rPr lang="en-US" dirty="0"/>
              <a:t> MA – SIM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87357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Sabesp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11159</TotalTime>
  <Words>320</Words>
  <Application>Microsoft Office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Template Sabesp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Marcello Mussa do Amaral</dc:creator>
  <cp:lastModifiedBy>Carlos Toshio Wada</cp:lastModifiedBy>
  <cp:revision>523</cp:revision>
  <dcterms:created xsi:type="dcterms:W3CDTF">2019-01-22T17:33:27Z</dcterms:created>
  <dcterms:modified xsi:type="dcterms:W3CDTF">2021-08-04T23:25:06Z</dcterms:modified>
</cp:coreProperties>
</file>