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70" r:id="rId4"/>
    <p:sldId id="271" r:id="rId5"/>
    <p:sldId id="273" r:id="rId6"/>
    <p:sldId id="266" r:id="rId7"/>
    <p:sldId id="265" r:id="rId8"/>
    <p:sldId id="269" r:id="rId9"/>
    <p:sldId id="274" r:id="rId10"/>
  </p:sldIdLst>
  <p:sldSz cx="12192000" cy="6858000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6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87"/>
    <a:srgbClr val="FF9900"/>
    <a:srgbClr val="99FF33"/>
    <a:srgbClr val="2E9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9" autoAdjust="0"/>
    <p:restoredTop sz="96532" autoAdjust="0"/>
  </p:normalViewPr>
  <p:slideViewPr>
    <p:cSldViewPr snapToGrid="0" showGuides="1">
      <p:cViewPr>
        <p:scale>
          <a:sx n="70" d="100"/>
          <a:sy n="70" d="100"/>
        </p:scale>
        <p:origin x="-462" y="228"/>
      </p:cViewPr>
      <p:guideLst>
        <p:guide orient="horz" pos="255"/>
        <p:guide pos="3840"/>
        <p:guide orient="horz" pos="6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901510-BC3E-4744-9E64-B0C6EB62D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277C81-57CE-442A-B2CA-68C5AB24A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D89C7F-50A3-4E51-A3D8-B1F461611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8CC6-6BA2-46EF-B4AB-8D11FF484A92}" type="datetimeFigureOut">
              <a:rPr lang="pt-BR" smtClean="0"/>
              <a:t>04/08/2021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5D1E96-0799-46BB-BA62-89BC22FB8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9D7668-524A-4B67-95CE-6317E867E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2114-F8AB-4CA8-9985-FEA46092EA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60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A2072-8AD2-4032-8227-0B0C6500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7A9856-0EFE-48C9-A0A7-7FCBD8144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1F430D-6DA0-447F-8147-8E64AB1F5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8CC6-6BA2-46EF-B4AB-8D11FF484A92}" type="datetimeFigureOut">
              <a:rPr lang="pt-BR" smtClean="0"/>
              <a:t>04/08/2021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DFF6BE-AA07-4592-998B-81E1D6B14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AB6F27-242B-4252-AA0E-97247921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2114-F8AB-4CA8-9985-FEA46092EA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8485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15B2A6-3274-4DE1-A396-838DE4694F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BA51C4D-A078-46CF-B141-A90CD3A6D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918700-F583-4436-804A-272990572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8CC6-6BA2-46EF-B4AB-8D11FF484A92}" type="datetimeFigureOut">
              <a:rPr lang="pt-BR" smtClean="0"/>
              <a:t>04/08/2021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86E8D0-1205-467C-967A-BBE75621B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69255C-6FF2-4E2A-9196-3122F7DAF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2114-F8AB-4CA8-9985-FEA46092EA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3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B3289E-8CE1-4797-935E-B8967F9A0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ACB261-DB44-49CB-AEC4-86333165C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10EAB2-E6B3-4A18-AF08-D3461F3C7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8CC6-6BA2-46EF-B4AB-8D11FF484A92}" type="datetimeFigureOut">
              <a:rPr lang="pt-BR" smtClean="0"/>
              <a:t>04/08/2021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0EE0C8-F540-4DC8-8D51-22AF83397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09A03F-06C8-4B74-92BA-FB94DDB80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2114-F8AB-4CA8-9985-FEA46092EA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97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4529DB-23F6-4E0B-B43D-240B80BE8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EF4016-0B3F-48DB-8FFB-E71783FA3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2C8DB5-1F8A-49FE-AC4C-B6C050C4D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8CC6-6BA2-46EF-B4AB-8D11FF484A92}" type="datetimeFigureOut">
              <a:rPr lang="pt-BR" smtClean="0"/>
              <a:t>04/08/2021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D1BD32-D045-47FA-B557-448174332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FBA8F6-E2CE-46C0-901C-264254D0A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2114-F8AB-4CA8-9985-FEA46092EA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4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5F31A3-4CB4-4AE7-86F9-D3142D06D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733921-0768-40CB-B521-A8A119B0E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D4F33B7-A34E-4117-85BF-A93AB355B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19E4FD0-B3F2-4942-9C41-6662947AE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8CC6-6BA2-46EF-B4AB-8D11FF484A92}" type="datetimeFigureOut">
              <a:rPr lang="pt-BR" smtClean="0"/>
              <a:t>04/08/2021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2CFED9-6879-4A17-BDA7-73FDB60BE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87C9D1E-2C56-46F4-9353-61A52EFD5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2114-F8AB-4CA8-9985-FEA46092EA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07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0A13FE-D9E5-4B6F-BD71-B1E20E204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B2703CF-B5B6-4686-A6EA-9603B847D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37B0C6-D03A-448D-807C-4DC06C48B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9AA4924-86D9-4761-8908-873DBBAC08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F6A401C-980D-4B5C-9508-037641F1EF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79761F-9B8A-4C5B-8F91-85FE1BA87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8CC6-6BA2-46EF-B4AB-8D11FF484A92}" type="datetimeFigureOut">
              <a:rPr lang="pt-BR" smtClean="0"/>
              <a:t>04/08/2021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5B6F2C3-9691-4EE8-8F93-058ABD146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AA16076-A6D9-4167-A8BD-937FB230F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2114-F8AB-4CA8-9985-FEA46092EA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199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6ADA76-C899-40AA-93E7-1CAA24E15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F4FD7C8-6AAE-4A45-B619-6CA55853D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8CC6-6BA2-46EF-B4AB-8D11FF484A92}" type="datetimeFigureOut">
              <a:rPr lang="pt-BR" smtClean="0"/>
              <a:t>04/08/2021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C29F6FE-B048-40B6-848F-EF0414E7B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E35599D-AFB1-4ACC-ADC0-917FF0F4E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2114-F8AB-4CA8-9985-FEA46092EA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58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70A1977-940B-4309-81D2-74B553570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8CC6-6BA2-46EF-B4AB-8D11FF484A92}" type="datetimeFigureOut">
              <a:rPr lang="pt-BR" smtClean="0"/>
              <a:t>04/08/2021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A24851D-7924-4B9D-A0E1-A0D5C44D7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F4A6B13-29DB-4AE2-A338-5D68449FB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2114-F8AB-4CA8-9985-FEA46092EA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744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C3912B-9B63-4486-B1E1-BECCA93C3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C621D8-90BD-4281-9FEB-EA8E5E99F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E4B4903-4A09-476C-BEB9-316219B0E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32751B-18C9-4B2E-A065-2C0897F02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8CC6-6BA2-46EF-B4AB-8D11FF484A92}" type="datetimeFigureOut">
              <a:rPr lang="pt-BR" smtClean="0"/>
              <a:t>04/08/2021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9FADFC-65C5-47E7-A33E-17F2F1A88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2E5787A-6EC0-49C8-BCA1-FCC462F8C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2114-F8AB-4CA8-9985-FEA46092EA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98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14A046-15A5-415D-B3F0-60668466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1CD4F5C-245A-47F7-ACFF-D4E271872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A12C072-9169-4063-8F34-7B9A180DE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6A64601-796A-4E88-8342-6A01C56FE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8CC6-6BA2-46EF-B4AB-8D11FF484A92}" type="datetimeFigureOut">
              <a:rPr lang="pt-BR" smtClean="0"/>
              <a:t>04/08/2021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6CA344-D7D2-47D5-A543-6DCE22663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FC3D55-5F23-46F5-A35C-7CDABA177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2114-F8AB-4CA8-9985-FEA46092EA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61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F51314E-C8B4-494D-B3E6-4A1C8CBF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841FB53-2959-4DC2-B515-6F791D6C8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F4F650-F379-48DD-A007-972A1035F4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B8CC6-6BA2-46EF-B4AB-8D11FF484A92}" type="datetimeFigureOut">
              <a:rPr lang="pt-BR" smtClean="0"/>
              <a:t>04/08/2021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789867-6EEC-4E5A-9B08-3E835524F4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BF52FA-A83D-457D-B80B-B4C511DDD1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52114-F8AB-4CA8-9985-FEA46092EA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17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B81F68-D191-4E9D-A2B1-D4BEDF856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4C9E313-3540-4291-824F-D16BF4BBF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7B80891-0E21-4CE9-A191-E9CD22B12307}"/>
              </a:ext>
            </a:extLst>
          </p:cNvPr>
          <p:cNvSpPr txBox="1"/>
          <p:nvPr/>
        </p:nvSpPr>
        <p:spPr>
          <a:xfrm>
            <a:off x="1963356" y="1982770"/>
            <a:ext cx="82203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anose="00000900000000000000" pitchFamily="2" charset="0"/>
                <a:cs typeface="Lucida Sans Unicode" panose="020B0602030504020204" pitchFamily="34" charset="0"/>
              </a:rPr>
              <a:t>ÁGUA </a:t>
            </a:r>
            <a:r>
              <a:rPr lang="pt-BR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anose="00000900000000000000" pitchFamily="2" charset="0"/>
                <a:cs typeface="Lucida Sans Unicode" panose="020B0602030504020204" pitchFamily="34" charset="0"/>
              </a:rPr>
              <a:t>LIMPA</a:t>
            </a:r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anose="00000900000000000000" pitchFamily="2" charset="0"/>
                <a:cs typeface="Lucida Sans Unicode" panose="020B0602030504020204" pitchFamily="34" charset="0"/>
              </a:rPr>
              <a:t> E </a:t>
            </a:r>
          </a:p>
          <a:p>
            <a:pPr algn="ctr"/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anose="00000900000000000000" pitchFamily="2" charset="0"/>
                <a:cs typeface="Lucida Sans Unicode" panose="020B0602030504020204" pitchFamily="34" charset="0"/>
              </a:rPr>
              <a:t>ECONOMIA </a:t>
            </a:r>
            <a:r>
              <a:rPr lang="pt-BR" sz="5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anose="00000900000000000000" pitchFamily="2" charset="0"/>
                <a:cs typeface="Lucida Sans Unicode" panose="020B0602030504020204" pitchFamily="34" charset="0"/>
              </a:rPr>
              <a:t>VERDE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0FBF67A2-42B2-48EC-82CC-4BACA3AB51A7}"/>
              </a:ext>
            </a:extLst>
          </p:cNvPr>
          <p:cNvGrpSpPr/>
          <p:nvPr/>
        </p:nvGrpSpPr>
        <p:grpSpPr>
          <a:xfrm>
            <a:off x="9236818" y="271808"/>
            <a:ext cx="2609721" cy="936223"/>
            <a:chOff x="9236818" y="271808"/>
            <a:chExt cx="2609721" cy="936223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1BDE569F-E361-4C68-8986-2C4B5E149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6818" y="271808"/>
              <a:ext cx="1323975" cy="936223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E4743085-2884-4F5A-B86E-4111A3978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6469" y="322109"/>
              <a:ext cx="1040070" cy="872274"/>
            </a:xfrm>
            <a:prstGeom prst="rect">
              <a:avLst/>
            </a:prstGeom>
          </p:spPr>
        </p:pic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F4A4610-EB71-47F4-8110-459E717305D4}"/>
              </a:ext>
            </a:extLst>
          </p:cNvPr>
          <p:cNvSpPr txBox="1"/>
          <p:nvPr/>
        </p:nvSpPr>
        <p:spPr>
          <a:xfrm>
            <a:off x="2144040" y="3880897"/>
            <a:ext cx="7858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Lucida Sans Unicode" panose="020B0602030504020204" pitchFamily="34" charset="0"/>
              </a:rPr>
              <a:t>Crédito para ações de saneamento</a:t>
            </a:r>
          </a:p>
        </p:txBody>
      </p:sp>
    </p:spTree>
    <p:extLst>
      <p:ext uri="{BB962C8B-B14F-4D97-AF65-F5344CB8AC3E}">
        <p14:creationId xmlns:p14="http://schemas.microsoft.com/office/powerpoint/2010/main" val="4244765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31EA60C-103F-4B3D-8D8F-F9E7B4192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0DB7D2F-2E5C-4498-9454-85A71CC52527}"/>
              </a:ext>
            </a:extLst>
          </p:cNvPr>
          <p:cNvSpPr txBox="1"/>
          <p:nvPr/>
        </p:nvSpPr>
        <p:spPr>
          <a:xfrm>
            <a:off x="1000200" y="1930898"/>
            <a:ext cx="104516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i="0" u="none" strike="noStrike" dirty="0">
                <a:solidFill>
                  <a:srgbClr val="005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Lucida Sans Unicode" panose="020B0602030504020204" pitchFamily="34" charset="0"/>
              </a:rPr>
              <a:t>Condições favoráveis</a:t>
            </a:r>
          </a:p>
          <a:p>
            <a:pPr algn="ctr"/>
            <a:r>
              <a:rPr lang="pt-BR" sz="4400" b="1" i="0" u="none" strike="noStrike" dirty="0">
                <a:solidFill>
                  <a:srgbClr val="005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Lucida Sans Unicode" panose="020B0602030504020204" pitchFamily="34" charset="0"/>
              </a:rPr>
              <a:t> para municípios paulistas</a:t>
            </a:r>
            <a:endParaRPr lang="pt-BR" sz="4400" b="1" dirty="0">
              <a:solidFill>
                <a:srgbClr val="005D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cs typeface="Lucida Sans Unicode" panose="020B0602030504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287546A-9620-4D31-8A9C-C508B91C7F7A}"/>
              </a:ext>
            </a:extLst>
          </p:cNvPr>
          <p:cNvSpPr txBox="1"/>
          <p:nvPr/>
        </p:nvSpPr>
        <p:spPr>
          <a:xfrm>
            <a:off x="1000200" y="3688102"/>
            <a:ext cx="10597564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0" i="1" u="none" strike="noStrike" dirty="0">
                <a:solidFill>
                  <a:srgbClr val="005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As prefeituras poderão financiar o investimento com</a:t>
            </a:r>
            <a:endParaRPr lang="pt-BR" sz="2000" i="1" u="none" strike="noStrike" dirty="0">
              <a:solidFill>
                <a:srgbClr val="005D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b="1" i="1" u="none" strike="noStrike" dirty="0">
                <a:solidFill>
                  <a:srgbClr val="005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prazo a partir de 72 meses,</a:t>
            </a:r>
            <a:r>
              <a:rPr lang="pt-BR" sz="2000" b="0" i="1" u="none" strike="noStrike" dirty="0">
                <a:solidFill>
                  <a:srgbClr val="005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 </a:t>
            </a:r>
            <a:r>
              <a:rPr lang="pt-BR" sz="2000" b="1" i="1" u="none" strike="noStrike" dirty="0">
                <a:solidFill>
                  <a:srgbClr val="005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carência a partir de 12 meses </a:t>
            </a:r>
            <a:r>
              <a:rPr lang="pt-BR" sz="2000" b="1" i="1" dirty="0">
                <a:solidFill>
                  <a:srgbClr val="005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e juros a partir de 0%*</a:t>
            </a:r>
            <a:r>
              <a:rPr lang="pt-BR" sz="2000" i="1" dirty="0">
                <a:solidFill>
                  <a:srgbClr val="005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pt-BR" sz="2000" i="1" dirty="0">
                <a:solidFill>
                  <a:srgbClr val="005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pelas </a:t>
            </a:r>
            <a:r>
              <a:rPr lang="pt-BR" sz="2000" b="0" i="1" u="none" strike="noStrike" dirty="0">
                <a:solidFill>
                  <a:srgbClr val="005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linhas </a:t>
            </a:r>
            <a:r>
              <a:rPr lang="pt-BR" sz="2000" i="1" u="none" strike="noStrike" dirty="0">
                <a:solidFill>
                  <a:srgbClr val="005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Água Limpa e Economia Verde Município</a:t>
            </a:r>
            <a:endParaRPr lang="pt-BR" sz="2000" i="1" dirty="0">
              <a:solidFill>
                <a:srgbClr val="005D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0905D48E-9E18-47E2-B78B-25C7FD41C248}"/>
              </a:ext>
            </a:extLst>
          </p:cNvPr>
          <p:cNvGrpSpPr/>
          <p:nvPr/>
        </p:nvGrpSpPr>
        <p:grpSpPr>
          <a:xfrm>
            <a:off x="9236818" y="271808"/>
            <a:ext cx="2609721" cy="936223"/>
            <a:chOff x="9236818" y="271808"/>
            <a:chExt cx="2609721" cy="936223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DC511AE0-102C-4F15-A69E-F3C26E8E1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6818" y="271808"/>
              <a:ext cx="1323975" cy="936223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19B293C5-2FBD-4D86-A81E-CE911EEA2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6469" y="322109"/>
              <a:ext cx="1040070" cy="872274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E9B94788-DC99-443C-BD42-2BF66B3BD1DD}"/>
              </a:ext>
            </a:extLst>
          </p:cNvPr>
          <p:cNvSpPr/>
          <p:nvPr/>
        </p:nvSpPr>
        <p:spPr>
          <a:xfrm>
            <a:off x="0" y="432142"/>
            <a:ext cx="3937686" cy="307777"/>
          </a:xfrm>
          <a:prstGeom prst="rect">
            <a:avLst/>
          </a:prstGeom>
          <a:solidFill>
            <a:srgbClr val="005D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E8D4A85-FA3A-4384-8B93-0C9D9BEE4C76}"/>
              </a:ext>
            </a:extLst>
          </p:cNvPr>
          <p:cNvSpPr txBox="1"/>
          <p:nvPr/>
        </p:nvSpPr>
        <p:spPr>
          <a:xfrm>
            <a:off x="345461" y="432141"/>
            <a:ext cx="3526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Montserrat" panose="00000500000000000000" pitchFamily="2" charset="0"/>
                <a:cs typeface="Lucida Sans Unicode" panose="020B0602030504020204" pitchFamily="34" charset="0"/>
              </a:rPr>
              <a:t>Crédito para ações de saneamento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A9705AD-D2ED-472E-BCB5-C025C38D4246}"/>
              </a:ext>
            </a:extLst>
          </p:cNvPr>
          <p:cNvSpPr txBox="1"/>
          <p:nvPr/>
        </p:nvSpPr>
        <p:spPr>
          <a:xfrm>
            <a:off x="3019245" y="5935046"/>
            <a:ext cx="6469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i="1" dirty="0">
                <a:solidFill>
                  <a:srgbClr val="005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/>
              </a:rPr>
              <a:t>*Juro zero equalizado pelo Governo do Estado de SP para projetos de esgotamento sanitário </a:t>
            </a:r>
          </a:p>
        </p:txBody>
      </p:sp>
    </p:spTree>
    <p:extLst>
      <p:ext uri="{BB962C8B-B14F-4D97-AF65-F5344CB8AC3E}">
        <p14:creationId xmlns:p14="http://schemas.microsoft.com/office/powerpoint/2010/main" val="50928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A07A135B-86D9-4C77-B526-B0180D013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0DB7D2F-2E5C-4498-9454-85A71CC52527}"/>
              </a:ext>
            </a:extLst>
          </p:cNvPr>
          <p:cNvSpPr txBox="1"/>
          <p:nvPr/>
        </p:nvSpPr>
        <p:spPr>
          <a:xfrm>
            <a:off x="958327" y="1164324"/>
            <a:ext cx="1045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u="none" strike="noStrike" dirty="0">
                <a:solidFill>
                  <a:srgbClr val="005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LINHA ÁGUA LIMPA</a:t>
            </a:r>
            <a:endParaRPr lang="pt-BR" sz="3200" b="1" dirty="0">
              <a:solidFill>
                <a:srgbClr val="005D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287546A-9620-4D31-8A9C-C508B91C7F7A}"/>
              </a:ext>
            </a:extLst>
          </p:cNvPr>
          <p:cNvSpPr txBox="1"/>
          <p:nvPr/>
        </p:nvSpPr>
        <p:spPr>
          <a:xfrm>
            <a:off x="969147" y="1782377"/>
            <a:ext cx="10888212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>
                <a:solidFill>
                  <a:srgbClr val="005D87"/>
                </a:solidFill>
                <a:latin typeface="Montserrat" panose="00000500000000000000" pitchFamily="2" charset="0"/>
              </a:rPr>
              <a:t>Financia a construção e revitalização de estações de tratamento de esgoto, bem como toda infraestrutura de coleta, afastamento e deslocamento.</a:t>
            </a:r>
            <a:endParaRPr lang="pt-BR" sz="1400" b="1" i="1" dirty="0">
              <a:solidFill>
                <a:srgbClr val="005D87"/>
              </a:solidFill>
              <a:latin typeface="Montserrat" panose="00000500000000000000" pitchFamily="2" charset="0"/>
            </a:endParaRP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0905D48E-9E18-47E2-B78B-25C7FD41C248}"/>
              </a:ext>
            </a:extLst>
          </p:cNvPr>
          <p:cNvGrpSpPr/>
          <p:nvPr/>
        </p:nvGrpSpPr>
        <p:grpSpPr>
          <a:xfrm>
            <a:off x="9236818" y="271808"/>
            <a:ext cx="2609721" cy="936223"/>
            <a:chOff x="9236818" y="271808"/>
            <a:chExt cx="2609721" cy="936223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DC511AE0-102C-4F15-A69E-F3C26E8E1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6818" y="271808"/>
              <a:ext cx="1323975" cy="936223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19B293C5-2FBD-4D86-A81E-CE911EEA2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6469" y="322109"/>
              <a:ext cx="1040070" cy="872274"/>
            </a:xfrm>
            <a:prstGeom prst="rect">
              <a:avLst/>
            </a:prstGeom>
          </p:spPr>
        </p:pic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6AC82F40-5C5F-46F5-A7FF-4A2FCC1B6831}"/>
              </a:ext>
            </a:extLst>
          </p:cNvPr>
          <p:cNvSpPr txBox="1"/>
          <p:nvPr/>
        </p:nvSpPr>
        <p:spPr>
          <a:xfrm>
            <a:off x="895535" y="2641615"/>
            <a:ext cx="5036236" cy="263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>
                <a:solidFill>
                  <a:srgbClr val="005D87"/>
                </a:solidFill>
                <a:latin typeface="Montserrat" panose="00000500000000000000" pitchFamily="2" charset="0"/>
                <a:ea typeface="Verdana" panose="020B0604030504040204" pitchFamily="34" charset="0"/>
                <a:cs typeface="Calibri" panose="020F0502020204030204" pitchFamily="34" charset="0"/>
              </a:rPr>
              <a:t>Itens Financiáveis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rgbClr val="005D87"/>
                </a:solidFill>
                <a:latin typeface="Montserrat" panose="00000500000000000000" pitchFamily="2" charset="0"/>
                <a:ea typeface="Verdana" panose="020B0604030504040204" pitchFamily="34" charset="0"/>
                <a:cs typeface="Calibri" panose="020F0502020204030204" pitchFamily="34" charset="0"/>
              </a:rPr>
              <a:t>Máquinas e equipamentos</a:t>
            </a:r>
            <a:r>
              <a:rPr lang="pt-BR" sz="1600" dirty="0">
                <a:solidFill>
                  <a:srgbClr val="005D87"/>
                </a:solidFill>
                <a:latin typeface="Montserrat" panose="00000500000000000000" pitchFamily="2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005D87"/>
                </a:solidFill>
                <a:latin typeface="Montserrat" panose="00000500000000000000" pitchFamily="2" charset="0"/>
                <a:ea typeface="Verdana" panose="020B0604030504040204" pitchFamily="34" charset="0"/>
                <a:cs typeface="Calibri" panose="020F0502020204030204" pitchFamily="34" charset="0"/>
              </a:rPr>
              <a:t>Infraestrutura para a construção e revitalização da </a:t>
            </a:r>
            <a:r>
              <a:rPr lang="pt-BR" sz="1600" b="1" dirty="0">
                <a:solidFill>
                  <a:srgbClr val="005D87"/>
                </a:solidFill>
                <a:latin typeface="Montserrat" panose="00000500000000000000" pitchFamily="2" charset="0"/>
                <a:ea typeface="Verdana" panose="020B0604030504040204" pitchFamily="34" charset="0"/>
                <a:cs typeface="Calibri" panose="020F0502020204030204" pitchFamily="34" charset="0"/>
              </a:rPr>
              <a:t>estação de tratamento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005D87"/>
                </a:solidFill>
                <a:latin typeface="Montserrat" panose="00000500000000000000" pitchFamily="2" charset="0"/>
                <a:ea typeface="Verdana" panose="020B0604030504040204" pitchFamily="34" charset="0"/>
                <a:cs typeface="Calibri" panose="020F0502020204030204" pitchFamily="34" charset="0"/>
              </a:rPr>
              <a:t>Infraestrutura para a ampliação e revitalização da </a:t>
            </a:r>
            <a:r>
              <a:rPr lang="pt-BR" sz="1600" b="1" dirty="0">
                <a:solidFill>
                  <a:srgbClr val="005D87"/>
                </a:solidFill>
                <a:latin typeface="Montserrat" panose="00000500000000000000" pitchFamily="2" charset="0"/>
                <a:ea typeface="Verdana" panose="020B0604030504040204" pitchFamily="34" charset="0"/>
                <a:cs typeface="Calibri" panose="020F0502020204030204" pitchFamily="34" charset="0"/>
              </a:rPr>
              <a:t>coleta, afastamento e disposição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600" dirty="0">
              <a:solidFill>
                <a:schemeClr val="bg1"/>
              </a:solidFill>
              <a:latin typeface="Montserrat" panose="00000500000000000000" pitchFamily="2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E88E4BF-9262-4349-B147-2964058DB401}"/>
              </a:ext>
            </a:extLst>
          </p:cNvPr>
          <p:cNvSpPr txBox="1"/>
          <p:nvPr/>
        </p:nvSpPr>
        <p:spPr>
          <a:xfrm>
            <a:off x="6277232" y="2591314"/>
            <a:ext cx="556930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>
                <a:solidFill>
                  <a:srgbClr val="005D87"/>
                </a:solidFill>
                <a:latin typeface="Montserrat" panose="00000500000000000000" pitchFamily="2" charset="0"/>
              </a:rPr>
              <a:t>Condições de financiamento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rgbClr val="005D87"/>
                </a:solidFill>
                <a:latin typeface="Montserrat" panose="00000500000000000000" pitchFamily="2" charset="0"/>
              </a:rPr>
              <a:t>Taxa: </a:t>
            </a:r>
            <a:r>
              <a:rPr lang="pt-BR" sz="1600" dirty="0">
                <a:solidFill>
                  <a:srgbClr val="005D87"/>
                </a:solidFill>
                <a:latin typeface="Montserrat" panose="00000500000000000000" pitchFamily="2" charset="0"/>
              </a:rPr>
              <a:t>a partir de </a:t>
            </a:r>
            <a:r>
              <a:rPr lang="pt-BR" sz="1600" b="1" dirty="0">
                <a:solidFill>
                  <a:srgbClr val="005D87"/>
                </a:solidFill>
                <a:latin typeface="Montserrat" panose="00000500000000000000" pitchFamily="2" charset="0"/>
              </a:rPr>
              <a:t>0,25%</a:t>
            </a:r>
            <a:r>
              <a:rPr lang="pt-BR" sz="1600" dirty="0">
                <a:solidFill>
                  <a:srgbClr val="005D87"/>
                </a:solidFill>
                <a:latin typeface="Montserrat" panose="00000500000000000000" pitchFamily="2" charset="0"/>
              </a:rPr>
              <a:t> ao mês acrescidos da SELIC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rgbClr val="005D87"/>
                </a:solidFill>
                <a:latin typeface="Montserrat" panose="00000500000000000000" pitchFamily="2" charset="0"/>
              </a:rPr>
              <a:t>Prazo: </a:t>
            </a:r>
            <a:r>
              <a:rPr lang="pt-BR" sz="1600" dirty="0">
                <a:solidFill>
                  <a:srgbClr val="005D87"/>
                </a:solidFill>
                <a:latin typeface="Montserrat" panose="00000500000000000000" pitchFamily="2" charset="0"/>
              </a:rPr>
              <a:t>até </a:t>
            </a:r>
            <a:r>
              <a:rPr lang="pt-BR" sz="1600" b="1" dirty="0">
                <a:solidFill>
                  <a:srgbClr val="005D87"/>
                </a:solidFill>
                <a:latin typeface="Montserrat" panose="00000500000000000000" pitchFamily="2" charset="0"/>
              </a:rPr>
              <a:t>120 meses</a:t>
            </a:r>
            <a:endParaRPr lang="pt-BR" sz="1600" dirty="0">
              <a:solidFill>
                <a:srgbClr val="005D87"/>
              </a:solidFill>
              <a:latin typeface="Montserrat" panose="000005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rgbClr val="005D87"/>
                </a:solidFill>
                <a:latin typeface="Montserrat" panose="00000500000000000000" pitchFamily="2" charset="0"/>
              </a:rPr>
              <a:t>Carência: </a:t>
            </a:r>
            <a:r>
              <a:rPr lang="pt-BR" sz="1600" dirty="0">
                <a:solidFill>
                  <a:srgbClr val="005D87"/>
                </a:solidFill>
                <a:latin typeface="Montserrat" panose="00000500000000000000" pitchFamily="2" charset="0"/>
              </a:rPr>
              <a:t>até </a:t>
            </a:r>
            <a:r>
              <a:rPr lang="pt-BR" sz="1600" b="1" dirty="0">
                <a:solidFill>
                  <a:srgbClr val="005D87"/>
                </a:solidFill>
                <a:latin typeface="Montserrat" panose="00000500000000000000" pitchFamily="2" charset="0"/>
              </a:rPr>
              <a:t>24 meses</a:t>
            </a:r>
            <a:endParaRPr lang="pt-BR" sz="1600" dirty="0">
              <a:solidFill>
                <a:srgbClr val="005D87"/>
              </a:solidFill>
              <a:latin typeface="Montserrat" panose="000005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rgbClr val="005D87"/>
                </a:solidFill>
                <a:latin typeface="Montserrat" panose="00000500000000000000" pitchFamily="2" charset="0"/>
              </a:rPr>
              <a:t>Prêmio de Adimplência: </a:t>
            </a:r>
            <a:r>
              <a:rPr lang="pt-BR" sz="1600" dirty="0">
                <a:solidFill>
                  <a:srgbClr val="005D87"/>
                </a:solidFill>
                <a:latin typeface="Montserrat" panose="00000500000000000000" pitchFamily="2" charset="0"/>
              </a:rPr>
              <a:t>taxa de juros equalizada em </a:t>
            </a:r>
            <a:r>
              <a:rPr lang="pt-BR" sz="1600" b="1" dirty="0">
                <a:solidFill>
                  <a:srgbClr val="005D87"/>
                </a:solidFill>
                <a:latin typeface="Montserrat" panose="00000500000000000000" pitchFamily="2" charset="0"/>
              </a:rPr>
              <a:t>até 100%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rgbClr val="005D87"/>
                </a:solidFill>
                <a:latin typeface="Montserrat" panose="00000500000000000000" pitchFamily="2" charset="0"/>
              </a:rPr>
              <a:t>Contrapartida: até 20% </a:t>
            </a:r>
            <a:r>
              <a:rPr lang="pt-BR" sz="1600" dirty="0">
                <a:solidFill>
                  <a:srgbClr val="005D87"/>
                </a:solidFill>
                <a:latin typeface="Montserrat" panose="00000500000000000000" pitchFamily="2" charset="0"/>
              </a:rPr>
              <a:t>do projeto</a:t>
            </a:r>
            <a:endParaRPr lang="pt-BR" sz="1600" b="1" i="1" dirty="0">
              <a:solidFill>
                <a:srgbClr val="005D87"/>
              </a:solidFill>
              <a:latin typeface="Montserrat" panose="00000500000000000000" pitchFamily="2" charset="0"/>
            </a:endParaRPr>
          </a:p>
          <a:p>
            <a:endParaRPr lang="pt-BR" sz="1600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369109D-8C67-47A1-84DD-8EDA42A7353A}"/>
              </a:ext>
            </a:extLst>
          </p:cNvPr>
          <p:cNvSpPr/>
          <p:nvPr/>
        </p:nvSpPr>
        <p:spPr>
          <a:xfrm>
            <a:off x="0" y="432142"/>
            <a:ext cx="3937686" cy="307777"/>
          </a:xfrm>
          <a:prstGeom prst="rect">
            <a:avLst/>
          </a:prstGeom>
          <a:solidFill>
            <a:srgbClr val="005D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A9F98C-55DF-4914-8794-7A17FF45DC80}"/>
              </a:ext>
            </a:extLst>
          </p:cNvPr>
          <p:cNvSpPr txBox="1"/>
          <p:nvPr/>
        </p:nvSpPr>
        <p:spPr>
          <a:xfrm>
            <a:off x="345461" y="432141"/>
            <a:ext cx="3526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Montserrat" panose="00000500000000000000" pitchFamily="2" charset="0"/>
                <a:cs typeface="Lucida Sans Unicode" panose="020B0602030504020204" pitchFamily="34" charset="0"/>
              </a:rPr>
              <a:t>Crédito para ações de saneamento</a:t>
            </a:r>
          </a:p>
        </p:txBody>
      </p:sp>
    </p:spTree>
    <p:extLst>
      <p:ext uri="{BB962C8B-B14F-4D97-AF65-F5344CB8AC3E}">
        <p14:creationId xmlns:p14="http://schemas.microsoft.com/office/powerpoint/2010/main" val="1965950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9FC188F-6167-4F38-A64B-DE76ABA19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0DB7D2F-2E5C-4498-9454-85A71CC52527}"/>
              </a:ext>
            </a:extLst>
          </p:cNvPr>
          <p:cNvSpPr txBox="1"/>
          <p:nvPr/>
        </p:nvSpPr>
        <p:spPr>
          <a:xfrm>
            <a:off x="958327" y="1164324"/>
            <a:ext cx="1045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u="none" strike="noStrike" dirty="0">
                <a:solidFill>
                  <a:srgbClr val="005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LINHA ECONOMIA VERDE</a:t>
            </a:r>
            <a:endParaRPr lang="pt-BR" sz="3200" b="1" dirty="0">
              <a:solidFill>
                <a:srgbClr val="005D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287546A-9620-4D31-8A9C-C508B91C7F7A}"/>
              </a:ext>
            </a:extLst>
          </p:cNvPr>
          <p:cNvSpPr txBox="1"/>
          <p:nvPr/>
        </p:nvSpPr>
        <p:spPr>
          <a:xfrm>
            <a:off x="966565" y="1782038"/>
            <a:ext cx="10888212" cy="70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>
                <a:solidFill>
                  <a:srgbClr val="005D87"/>
                </a:solidFill>
                <a:latin typeface="Montserrat" panose="00000500000000000000" pitchFamily="2" charset="0"/>
              </a:rPr>
              <a:t>Financia investimento municipal destinado à projetos sustentáveis, que proporcionem redução na emissão de CO² e reduzam o impacto ambiental nas atividades da administração pública.</a:t>
            </a:r>
            <a:endParaRPr lang="pt-BR" sz="1400" dirty="0">
              <a:solidFill>
                <a:srgbClr val="005D87"/>
              </a:solidFill>
              <a:latin typeface="Montserrat" panose="00000500000000000000" pitchFamily="2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0905D48E-9E18-47E2-B78B-25C7FD41C248}"/>
              </a:ext>
            </a:extLst>
          </p:cNvPr>
          <p:cNvGrpSpPr/>
          <p:nvPr/>
        </p:nvGrpSpPr>
        <p:grpSpPr>
          <a:xfrm>
            <a:off x="9236818" y="271808"/>
            <a:ext cx="2609721" cy="936223"/>
            <a:chOff x="9236818" y="271808"/>
            <a:chExt cx="2609721" cy="936223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DC511AE0-102C-4F15-A69E-F3C26E8E1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6818" y="271808"/>
              <a:ext cx="1323975" cy="936223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19B293C5-2FBD-4D86-A81E-CE911EEA2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6469" y="322109"/>
              <a:ext cx="1040070" cy="872274"/>
            </a:xfrm>
            <a:prstGeom prst="rect">
              <a:avLst/>
            </a:prstGeom>
          </p:spPr>
        </p:pic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932B8895-F557-4F22-A205-120F4E525B2D}"/>
              </a:ext>
            </a:extLst>
          </p:cNvPr>
          <p:cNvSpPr txBox="1"/>
          <p:nvPr/>
        </p:nvSpPr>
        <p:spPr>
          <a:xfrm>
            <a:off x="6402434" y="3038998"/>
            <a:ext cx="5007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800" b="1" dirty="0">
                <a:solidFill>
                  <a:srgbClr val="005D87"/>
                </a:solidFill>
                <a:latin typeface="Montserrat" panose="00000500000000000000" pitchFamily="2" charset="0"/>
              </a:rPr>
              <a:t>Condições de financiamento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b="1" dirty="0">
                <a:solidFill>
                  <a:srgbClr val="005D87"/>
                </a:solidFill>
                <a:latin typeface="Montserrat" panose="00000500000000000000" pitchFamily="2" charset="0"/>
              </a:rPr>
              <a:t>Taxa: </a:t>
            </a:r>
            <a:r>
              <a:rPr lang="pt-BR" sz="1800" dirty="0">
                <a:solidFill>
                  <a:srgbClr val="005D87"/>
                </a:solidFill>
                <a:latin typeface="Montserrat" panose="00000500000000000000" pitchFamily="2" charset="0"/>
              </a:rPr>
              <a:t>a partir de </a:t>
            </a:r>
            <a:r>
              <a:rPr lang="pt-BR" sz="1800" b="1" dirty="0">
                <a:solidFill>
                  <a:srgbClr val="005D87"/>
                </a:solidFill>
                <a:latin typeface="Montserrat" panose="00000500000000000000" pitchFamily="2" charset="0"/>
              </a:rPr>
              <a:t>0,53%</a:t>
            </a:r>
            <a:r>
              <a:rPr lang="pt-BR" sz="1800" dirty="0">
                <a:solidFill>
                  <a:srgbClr val="005D87"/>
                </a:solidFill>
                <a:latin typeface="Montserrat" panose="00000500000000000000" pitchFamily="2" charset="0"/>
              </a:rPr>
              <a:t> ao mês + SELIC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b="1" dirty="0">
                <a:solidFill>
                  <a:srgbClr val="005D87"/>
                </a:solidFill>
                <a:latin typeface="Montserrat" panose="00000500000000000000" pitchFamily="2" charset="0"/>
              </a:rPr>
              <a:t>Prazo: </a:t>
            </a:r>
            <a:r>
              <a:rPr lang="pt-BR" sz="1800" dirty="0">
                <a:solidFill>
                  <a:srgbClr val="005D87"/>
                </a:solidFill>
                <a:latin typeface="Montserrat" panose="00000500000000000000" pitchFamily="2" charset="0"/>
              </a:rPr>
              <a:t>até </a:t>
            </a:r>
            <a:r>
              <a:rPr lang="pt-BR" sz="1800" b="1" dirty="0">
                <a:solidFill>
                  <a:srgbClr val="005D87"/>
                </a:solidFill>
                <a:latin typeface="Montserrat" panose="00000500000000000000" pitchFamily="2" charset="0"/>
              </a:rPr>
              <a:t>72 meses</a:t>
            </a:r>
            <a:endParaRPr lang="pt-BR" sz="1800" dirty="0">
              <a:solidFill>
                <a:srgbClr val="005D87"/>
              </a:solidFill>
              <a:latin typeface="Montserrat" panose="000005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b="1" dirty="0">
                <a:solidFill>
                  <a:srgbClr val="005D87"/>
                </a:solidFill>
                <a:latin typeface="Montserrat" panose="00000500000000000000" pitchFamily="2" charset="0"/>
              </a:rPr>
              <a:t>Carência: </a:t>
            </a:r>
            <a:r>
              <a:rPr lang="pt-BR" sz="1800" dirty="0">
                <a:solidFill>
                  <a:srgbClr val="005D87"/>
                </a:solidFill>
                <a:latin typeface="Montserrat" panose="00000500000000000000" pitchFamily="2" charset="0"/>
              </a:rPr>
              <a:t>até </a:t>
            </a:r>
            <a:r>
              <a:rPr lang="pt-BR" sz="1800" b="1" dirty="0">
                <a:solidFill>
                  <a:srgbClr val="005D87"/>
                </a:solidFill>
                <a:latin typeface="Montserrat" panose="00000500000000000000" pitchFamily="2" charset="0"/>
              </a:rPr>
              <a:t>12 meses</a:t>
            </a:r>
            <a:endParaRPr lang="pt-BR" sz="1800" dirty="0">
              <a:solidFill>
                <a:srgbClr val="005D87"/>
              </a:solidFill>
              <a:latin typeface="Montserrat" panose="00000500000000000000" pitchFamily="2" charset="0"/>
            </a:endParaRPr>
          </a:p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032557A-BFEC-443A-88F8-EECBCE7CAEA3}"/>
              </a:ext>
            </a:extLst>
          </p:cNvPr>
          <p:cNvSpPr txBox="1"/>
          <p:nvPr/>
        </p:nvSpPr>
        <p:spPr>
          <a:xfrm>
            <a:off x="958327" y="3013765"/>
            <a:ext cx="47752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800" b="1" dirty="0">
                <a:solidFill>
                  <a:srgbClr val="005D87"/>
                </a:solidFill>
                <a:latin typeface="Montserrat" panose="00000500000000000000" pitchFamily="2" charset="0"/>
                <a:ea typeface="Verdana" panose="020B0604030504040204" pitchFamily="34" charset="0"/>
                <a:cs typeface="Calibri" panose="020F0502020204030204" pitchFamily="34" charset="0"/>
              </a:rPr>
              <a:t>Itens Financiáveis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rgbClr val="005D87"/>
                </a:solidFill>
                <a:latin typeface="Montserrat" panose="00000500000000000000" pitchFamily="2" charset="0"/>
                <a:ea typeface="Verdana" panose="020B0604030504040204" pitchFamily="34" charset="0"/>
                <a:cs typeface="Calibri" panose="020F0502020204030204" pitchFamily="34" charset="0"/>
              </a:rPr>
              <a:t>Construção Sustentável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rgbClr val="005D87"/>
                </a:solidFill>
                <a:latin typeface="Montserrat" panose="00000500000000000000" pitchFamily="2" charset="0"/>
                <a:ea typeface="Verdana" panose="020B0604030504040204" pitchFamily="34" charset="0"/>
                <a:cs typeface="Calibri" panose="020F0502020204030204" pitchFamily="34" charset="0"/>
              </a:rPr>
              <a:t>Transporte</a:t>
            </a:r>
            <a:endParaRPr lang="pt-BR" dirty="0">
              <a:solidFill>
                <a:srgbClr val="005D87"/>
              </a:solidFill>
              <a:latin typeface="Montserrat" panose="00000500000000000000" pitchFamily="2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rgbClr val="005D87"/>
                </a:solidFill>
                <a:latin typeface="Montserrat" panose="00000500000000000000" pitchFamily="2" charset="0"/>
                <a:ea typeface="Verdana" panose="020B0604030504040204" pitchFamily="34" charset="0"/>
                <a:cs typeface="Calibri" panose="020F0502020204030204" pitchFamily="34" charset="0"/>
              </a:rPr>
              <a:t>Recuperação florestal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b="1" dirty="0">
                <a:solidFill>
                  <a:srgbClr val="005D87"/>
                </a:solidFill>
                <a:latin typeface="Montserrat" panose="00000500000000000000" pitchFamily="2" charset="0"/>
                <a:ea typeface="Verdana" panose="020B0604030504040204" pitchFamily="34" charset="0"/>
                <a:cs typeface="Calibri" panose="020F0502020204030204" pitchFamily="34" charset="0"/>
              </a:rPr>
              <a:t>Saneamento e Resíduos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b="1" dirty="0">
                <a:solidFill>
                  <a:srgbClr val="005D87"/>
                </a:solidFill>
                <a:latin typeface="Montserrat" panose="00000500000000000000" pitchFamily="2" charset="0"/>
                <a:ea typeface="Verdana" panose="020B0604030504040204" pitchFamily="34" charset="0"/>
                <a:cs typeface="Calibri" panose="020F0502020204030204" pitchFamily="34" charset="0"/>
              </a:rPr>
              <a:t>Perfuração de Poços Artesiano</a:t>
            </a:r>
            <a:r>
              <a:rPr lang="pt-BR" b="1" dirty="0">
                <a:solidFill>
                  <a:srgbClr val="005D87"/>
                </a:solidFill>
                <a:latin typeface="Montserrat" panose="00000500000000000000" pitchFamily="2" charset="0"/>
                <a:ea typeface="Verdana" panose="020B0604030504040204" pitchFamily="34" charset="0"/>
                <a:cs typeface="Calibri" panose="020F0502020204030204" pitchFamily="34" charset="0"/>
              </a:rPr>
              <a:t>s</a:t>
            </a:r>
            <a:endParaRPr lang="pt-BR" sz="1800" dirty="0">
              <a:solidFill>
                <a:srgbClr val="005D87"/>
              </a:solidFill>
              <a:latin typeface="Montserrat" panose="00000500000000000000" pitchFamily="2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17DEAC6-F852-4DFD-B02F-63E2F464FA47}"/>
              </a:ext>
            </a:extLst>
          </p:cNvPr>
          <p:cNvSpPr/>
          <p:nvPr/>
        </p:nvSpPr>
        <p:spPr>
          <a:xfrm>
            <a:off x="0" y="432142"/>
            <a:ext cx="3937686" cy="307777"/>
          </a:xfrm>
          <a:prstGeom prst="rect">
            <a:avLst/>
          </a:prstGeom>
          <a:solidFill>
            <a:srgbClr val="005D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D601A63-68F3-44CD-8CCE-18C544615AEF}"/>
              </a:ext>
            </a:extLst>
          </p:cNvPr>
          <p:cNvSpPr txBox="1"/>
          <p:nvPr/>
        </p:nvSpPr>
        <p:spPr>
          <a:xfrm>
            <a:off x="345461" y="432141"/>
            <a:ext cx="3526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Montserrat" panose="00000500000000000000" pitchFamily="2" charset="0"/>
                <a:cs typeface="Lucida Sans Unicode" panose="020B0602030504020204" pitchFamily="34" charset="0"/>
              </a:rPr>
              <a:t>Crédito para ações de saneamento</a:t>
            </a:r>
          </a:p>
        </p:txBody>
      </p:sp>
    </p:spTree>
    <p:extLst>
      <p:ext uri="{BB962C8B-B14F-4D97-AF65-F5344CB8AC3E}">
        <p14:creationId xmlns:p14="http://schemas.microsoft.com/office/powerpoint/2010/main" val="3942956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891DA01-F562-4393-85F7-982B45B8C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BF1EA63-C145-4CCC-8991-564BAD86FE3E}"/>
              </a:ext>
            </a:extLst>
          </p:cNvPr>
          <p:cNvSpPr txBox="1"/>
          <p:nvPr/>
        </p:nvSpPr>
        <p:spPr>
          <a:xfrm>
            <a:off x="999608" y="1462882"/>
            <a:ext cx="4543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5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REQUISITOS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A705303-866C-4462-98DB-73749A017D9C}"/>
              </a:ext>
            </a:extLst>
          </p:cNvPr>
          <p:cNvSpPr txBox="1"/>
          <p:nvPr/>
        </p:nvSpPr>
        <p:spPr>
          <a:xfrm>
            <a:off x="757217" y="2688797"/>
            <a:ext cx="100492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42900" rtl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0" i="0" u="none" strike="noStrike" dirty="0">
                <a:solidFill>
                  <a:srgbClr val="005D87"/>
                </a:solidFill>
                <a:effectLst/>
                <a:latin typeface="Montserrat" panose="00000500000000000000" pitchFamily="2" charset="0"/>
              </a:rPr>
              <a:t>Cumprimento dos limites da Lei de Responsabilidade Fiscal</a:t>
            </a:r>
          </a:p>
          <a:p>
            <a:pPr marL="5715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dirty="0">
                <a:solidFill>
                  <a:srgbClr val="005D87"/>
                </a:solidFill>
                <a:latin typeface="Montserrat" panose="00000500000000000000" pitchFamily="2" charset="0"/>
              </a:rPr>
              <a:t>Au</a:t>
            </a:r>
            <a:r>
              <a:rPr lang="pt-BR" sz="2400" b="0" i="0" u="none" strike="noStrike" dirty="0">
                <a:solidFill>
                  <a:srgbClr val="005D87"/>
                </a:solidFill>
                <a:effectLst/>
                <a:latin typeface="Montserrat" panose="00000500000000000000" pitchFamily="2" charset="0"/>
              </a:rPr>
              <a:t>torização do órgão legislativo</a:t>
            </a:r>
            <a:endParaRPr lang="pt-BR" sz="2400" b="1" dirty="0">
              <a:solidFill>
                <a:srgbClr val="005D87"/>
              </a:solidFill>
              <a:latin typeface="Montserrat" panose="00000500000000000000" pitchFamily="2" charset="0"/>
            </a:endParaRPr>
          </a:p>
          <a:p>
            <a:pPr marL="5715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0" i="0" u="none" strike="noStrike" dirty="0">
                <a:solidFill>
                  <a:srgbClr val="005D87"/>
                </a:solidFill>
                <a:effectLst/>
                <a:latin typeface="Montserrat" panose="00000500000000000000" pitchFamily="2" charset="0"/>
              </a:rPr>
              <a:t>Pareceres Jurídico e Técnico</a:t>
            </a:r>
            <a:endParaRPr lang="pt-BR" sz="2400" dirty="0">
              <a:solidFill>
                <a:srgbClr val="005D87"/>
              </a:solidFill>
              <a:latin typeface="Montserrat" panose="00000500000000000000" pitchFamily="2" charset="0"/>
            </a:endParaRPr>
          </a:p>
          <a:p>
            <a:pPr marL="5715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0" i="0" u="none" strike="noStrike" dirty="0">
                <a:solidFill>
                  <a:srgbClr val="005D87"/>
                </a:solidFill>
                <a:effectLst/>
                <a:latin typeface="Montserrat" panose="00000500000000000000" pitchFamily="2" charset="0"/>
              </a:rPr>
              <a:t>Não estar registrado na Dívida Ativa estadual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948DB14D-1DA2-4006-B44C-DABB6AB89E44}"/>
              </a:ext>
            </a:extLst>
          </p:cNvPr>
          <p:cNvGrpSpPr/>
          <p:nvPr/>
        </p:nvGrpSpPr>
        <p:grpSpPr>
          <a:xfrm>
            <a:off x="9236818" y="271808"/>
            <a:ext cx="2609721" cy="936223"/>
            <a:chOff x="9236818" y="271808"/>
            <a:chExt cx="2609721" cy="936223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C2C0320F-6358-4426-B1DE-160B3F59B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6818" y="271808"/>
              <a:ext cx="1323975" cy="936223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5AA8A963-4F07-4509-8A00-2B0269DF4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6469" y="322109"/>
              <a:ext cx="1040070" cy="872274"/>
            </a:xfrm>
            <a:prstGeom prst="rect">
              <a:avLst/>
            </a:prstGeom>
          </p:spPr>
        </p:pic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4BE77D55-7080-4A32-9265-8111396A054F}"/>
              </a:ext>
            </a:extLst>
          </p:cNvPr>
          <p:cNvSpPr/>
          <p:nvPr/>
        </p:nvSpPr>
        <p:spPr>
          <a:xfrm>
            <a:off x="0" y="432142"/>
            <a:ext cx="3937686" cy="307777"/>
          </a:xfrm>
          <a:prstGeom prst="rect">
            <a:avLst/>
          </a:prstGeom>
          <a:solidFill>
            <a:srgbClr val="005D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2FB8522-E8EB-43D8-B52D-4F40DC32F363}"/>
              </a:ext>
            </a:extLst>
          </p:cNvPr>
          <p:cNvSpPr txBox="1"/>
          <p:nvPr/>
        </p:nvSpPr>
        <p:spPr>
          <a:xfrm>
            <a:off x="345461" y="432141"/>
            <a:ext cx="3526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Montserrat" panose="00000500000000000000" pitchFamily="2" charset="0"/>
                <a:cs typeface="Lucida Sans Unicode" panose="020B0602030504020204" pitchFamily="34" charset="0"/>
              </a:rPr>
              <a:t>Crédito para ações de saneamento</a:t>
            </a:r>
          </a:p>
        </p:txBody>
      </p:sp>
    </p:spTree>
    <p:extLst>
      <p:ext uri="{BB962C8B-B14F-4D97-AF65-F5344CB8AC3E}">
        <p14:creationId xmlns:p14="http://schemas.microsoft.com/office/powerpoint/2010/main" val="1524614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B81F68-D191-4E9D-A2B1-D4BEDF856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4C9E313-3540-4291-824F-D16BF4BBF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68BEC2F-508C-41E9-9F97-B16FBFFFCA70}"/>
              </a:ext>
            </a:extLst>
          </p:cNvPr>
          <p:cNvSpPr txBox="1"/>
          <p:nvPr/>
        </p:nvSpPr>
        <p:spPr>
          <a:xfrm>
            <a:off x="3768017" y="2129750"/>
            <a:ext cx="465596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SOLICITAÇÕES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D284FA3-4447-43AE-A575-DEA5ABC808FB}"/>
              </a:ext>
            </a:extLst>
          </p:cNvPr>
          <p:cNvSpPr txBox="1"/>
          <p:nvPr/>
        </p:nvSpPr>
        <p:spPr>
          <a:xfrm>
            <a:off x="986096" y="3127963"/>
            <a:ext cx="103677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setor.publico@desenvolvesp.com.br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E4278E0D-1C18-4750-9250-413A8633276B}"/>
              </a:ext>
            </a:extLst>
          </p:cNvPr>
          <p:cNvGrpSpPr/>
          <p:nvPr/>
        </p:nvGrpSpPr>
        <p:grpSpPr>
          <a:xfrm>
            <a:off x="9236818" y="271808"/>
            <a:ext cx="2609721" cy="936223"/>
            <a:chOff x="9236818" y="271808"/>
            <a:chExt cx="2609721" cy="936223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A85D4B0A-1C82-455E-8F3B-CF04FA9DA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6818" y="271808"/>
              <a:ext cx="1323975" cy="936223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9D29EBD5-8BAB-47BA-AA4B-DBB796451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6469" y="322109"/>
              <a:ext cx="1040070" cy="872274"/>
            </a:xfrm>
            <a:prstGeom prst="rect">
              <a:avLst/>
            </a:prstGeom>
          </p:spPr>
        </p:pic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D305B272-BF29-4C4E-A30E-340F4BAEA9E9}"/>
              </a:ext>
            </a:extLst>
          </p:cNvPr>
          <p:cNvSpPr/>
          <p:nvPr/>
        </p:nvSpPr>
        <p:spPr>
          <a:xfrm>
            <a:off x="0" y="432142"/>
            <a:ext cx="3937686" cy="307777"/>
          </a:xfrm>
          <a:prstGeom prst="rect">
            <a:avLst/>
          </a:prstGeom>
          <a:solidFill>
            <a:srgbClr val="005D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15CA1BF-913D-414C-9D28-60CC36735495}"/>
              </a:ext>
            </a:extLst>
          </p:cNvPr>
          <p:cNvSpPr txBox="1"/>
          <p:nvPr/>
        </p:nvSpPr>
        <p:spPr>
          <a:xfrm>
            <a:off x="345461" y="432141"/>
            <a:ext cx="3526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Montserrat" panose="00000500000000000000" pitchFamily="2" charset="0"/>
                <a:cs typeface="Lucida Sans Unicode" panose="020B0602030504020204" pitchFamily="34" charset="0"/>
              </a:rPr>
              <a:t>Crédito para ações de saneamento</a:t>
            </a:r>
          </a:p>
        </p:txBody>
      </p:sp>
    </p:spTree>
    <p:extLst>
      <p:ext uri="{BB962C8B-B14F-4D97-AF65-F5344CB8AC3E}">
        <p14:creationId xmlns:p14="http://schemas.microsoft.com/office/powerpoint/2010/main" val="1160276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5AE89E58-BE59-411E-B82C-DD9D019DD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3416B4C-2811-49BF-B636-EB57946D6555}"/>
              </a:ext>
            </a:extLst>
          </p:cNvPr>
          <p:cNvSpPr txBox="1"/>
          <p:nvPr/>
        </p:nvSpPr>
        <p:spPr>
          <a:xfrm>
            <a:off x="961029" y="1391384"/>
            <a:ext cx="5439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5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PASSO A PASSO </a:t>
            </a:r>
            <a:r>
              <a:rPr lang="pt-BR" sz="2000" b="1" dirty="0">
                <a:solidFill>
                  <a:srgbClr val="005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(1)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C829C6A0-D7C3-415B-983C-07901FFF11B9}"/>
              </a:ext>
            </a:extLst>
          </p:cNvPr>
          <p:cNvGrpSpPr/>
          <p:nvPr/>
        </p:nvGrpSpPr>
        <p:grpSpPr>
          <a:xfrm>
            <a:off x="9236818" y="271808"/>
            <a:ext cx="2609721" cy="936223"/>
            <a:chOff x="9236818" y="271808"/>
            <a:chExt cx="2609721" cy="936223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D7C81D2A-FEA5-4F35-9ACC-3D2C8611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6818" y="271808"/>
              <a:ext cx="1323975" cy="936223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527CCB3F-E381-446F-A16A-B5B5F065C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6469" y="322109"/>
              <a:ext cx="1040070" cy="872274"/>
            </a:xfrm>
            <a:prstGeom prst="rect">
              <a:avLst/>
            </a:prstGeom>
          </p:spPr>
        </p:pic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EFD22E4-9E90-4FE3-A171-60DF8F289F89}"/>
              </a:ext>
            </a:extLst>
          </p:cNvPr>
          <p:cNvSpPr txBox="1"/>
          <p:nvPr/>
        </p:nvSpPr>
        <p:spPr>
          <a:xfrm>
            <a:off x="740248" y="2509417"/>
            <a:ext cx="105862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rtl="0">
              <a:spcBef>
                <a:spcPts val="1200"/>
              </a:spcBef>
              <a:spcAft>
                <a:spcPts val="1200"/>
              </a:spcAft>
            </a:pPr>
            <a:r>
              <a:rPr lang="pt-BR" b="0" dirty="0">
                <a:solidFill>
                  <a:srgbClr val="005D87"/>
                </a:solidFill>
                <a:effectLst/>
                <a:latin typeface="Montserrat" panose="00000500000000000000" pitchFamily="2" charset="0"/>
              </a:rPr>
              <a:t>•    Encaminhamento do descritivo do projeto para inserção de prospecção de crédito no portal do DSP;</a:t>
            </a:r>
          </a:p>
          <a:p>
            <a:pPr marL="228600" rtl="0">
              <a:spcBef>
                <a:spcPts val="1200"/>
              </a:spcBef>
              <a:spcAft>
                <a:spcPts val="1200"/>
              </a:spcAft>
            </a:pPr>
            <a:r>
              <a:rPr lang="pt-BR" b="0" dirty="0">
                <a:solidFill>
                  <a:srgbClr val="005D87"/>
                </a:solidFill>
                <a:effectLst/>
                <a:latin typeface="Montserrat" panose="00000500000000000000" pitchFamily="2" charset="0"/>
              </a:rPr>
              <a:t>•    Sendo enquadrada a operação, o DSP solicitará a Lei Autorizativa e Pareceres Técnicos e Jurídico do Projeto para abertura do Pedido de Verificação de Limites (PVL) na Secretaria do Tesouro Nacional (STN);</a:t>
            </a:r>
          </a:p>
          <a:p>
            <a:pPr marL="228600" rtl="0">
              <a:spcBef>
                <a:spcPts val="1200"/>
              </a:spcBef>
              <a:spcAft>
                <a:spcPts val="1200"/>
              </a:spcAft>
            </a:pPr>
            <a:r>
              <a:rPr lang="pt-BR" b="0" dirty="0">
                <a:solidFill>
                  <a:srgbClr val="005D87"/>
                </a:solidFill>
                <a:effectLst/>
                <a:latin typeface="Montserrat" panose="00000500000000000000" pitchFamily="2" charset="0"/>
              </a:rPr>
              <a:t>•    Preenchimento do Sistema </a:t>
            </a:r>
            <a:r>
              <a:rPr lang="pt-BR" b="0" dirty="0" err="1">
                <a:solidFill>
                  <a:srgbClr val="005D87"/>
                </a:solidFill>
                <a:effectLst/>
                <a:latin typeface="Montserrat" panose="00000500000000000000" pitchFamily="2" charset="0"/>
              </a:rPr>
              <a:t>Sadipem</a:t>
            </a:r>
            <a:r>
              <a:rPr lang="pt-BR" b="0" dirty="0">
                <a:solidFill>
                  <a:srgbClr val="005D87"/>
                </a:solidFill>
                <a:effectLst/>
                <a:latin typeface="Montserrat" panose="00000500000000000000" pitchFamily="2" charset="0"/>
              </a:rPr>
              <a:t> da STN pela Prefeitura e encaminhamento para análise do DSP de acordo com a Lei de Responsabilidade Fiscal</a:t>
            </a:r>
          </a:p>
          <a:p>
            <a:pPr marL="228600" rtl="0">
              <a:spcBef>
                <a:spcPts val="1200"/>
              </a:spcBef>
              <a:spcAft>
                <a:spcPts val="1200"/>
              </a:spcAft>
            </a:pPr>
            <a:r>
              <a:rPr lang="pt-BR" b="0" dirty="0">
                <a:solidFill>
                  <a:srgbClr val="005D87"/>
                </a:solidFill>
                <a:effectLst/>
                <a:latin typeface="Montserrat" panose="00000500000000000000" pitchFamily="2" charset="0"/>
              </a:rPr>
              <a:t>•    Se aprovado o PVL será solicitada documentação para a contratação do crédito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EF3FAE4-BD7C-43A1-AA47-A74C981F64EF}"/>
              </a:ext>
            </a:extLst>
          </p:cNvPr>
          <p:cNvSpPr/>
          <p:nvPr/>
        </p:nvSpPr>
        <p:spPr>
          <a:xfrm>
            <a:off x="0" y="432142"/>
            <a:ext cx="3937686" cy="307777"/>
          </a:xfrm>
          <a:prstGeom prst="rect">
            <a:avLst/>
          </a:prstGeom>
          <a:solidFill>
            <a:srgbClr val="005D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53C7361-493B-4477-B1CA-ED49D03CB514}"/>
              </a:ext>
            </a:extLst>
          </p:cNvPr>
          <p:cNvSpPr txBox="1"/>
          <p:nvPr/>
        </p:nvSpPr>
        <p:spPr>
          <a:xfrm>
            <a:off x="345461" y="432141"/>
            <a:ext cx="3526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Montserrat" panose="00000500000000000000" pitchFamily="2" charset="0"/>
                <a:cs typeface="Lucida Sans Unicode" panose="020B0602030504020204" pitchFamily="34" charset="0"/>
              </a:rPr>
              <a:t>Crédito para ações de saneamento</a:t>
            </a:r>
          </a:p>
        </p:txBody>
      </p:sp>
    </p:spTree>
    <p:extLst>
      <p:ext uri="{BB962C8B-B14F-4D97-AF65-F5344CB8AC3E}">
        <p14:creationId xmlns:p14="http://schemas.microsoft.com/office/powerpoint/2010/main" val="337902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8391FE8-5474-413A-BE43-6D70B1AFC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3416B4C-2811-49BF-B636-EB57946D6555}"/>
              </a:ext>
            </a:extLst>
          </p:cNvPr>
          <p:cNvSpPr txBox="1"/>
          <p:nvPr/>
        </p:nvSpPr>
        <p:spPr>
          <a:xfrm>
            <a:off x="961026" y="1393893"/>
            <a:ext cx="6777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5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PASSO A PASSO </a:t>
            </a:r>
            <a:r>
              <a:rPr lang="pt-BR" sz="2000" b="1" dirty="0">
                <a:solidFill>
                  <a:srgbClr val="005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(2)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C829C6A0-D7C3-415B-983C-07901FFF11B9}"/>
              </a:ext>
            </a:extLst>
          </p:cNvPr>
          <p:cNvGrpSpPr/>
          <p:nvPr/>
        </p:nvGrpSpPr>
        <p:grpSpPr>
          <a:xfrm>
            <a:off x="9236818" y="271808"/>
            <a:ext cx="2609721" cy="936223"/>
            <a:chOff x="9236818" y="271808"/>
            <a:chExt cx="2609721" cy="936223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D7C81D2A-FEA5-4F35-9ACC-3D2C8611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6818" y="271808"/>
              <a:ext cx="1323975" cy="936223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527CCB3F-E381-446F-A16A-B5B5F065C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6469" y="322109"/>
              <a:ext cx="1040070" cy="872274"/>
            </a:xfrm>
            <a:prstGeom prst="rect">
              <a:avLst/>
            </a:prstGeom>
          </p:spPr>
        </p:pic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315E3A1-E95F-4EF0-8729-24085015CB81}"/>
              </a:ext>
            </a:extLst>
          </p:cNvPr>
          <p:cNvSpPr txBox="1"/>
          <p:nvPr/>
        </p:nvSpPr>
        <p:spPr>
          <a:xfrm>
            <a:off x="732994" y="2502250"/>
            <a:ext cx="1035182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rtl="0">
              <a:spcBef>
                <a:spcPts val="1200"/>
              </a:spcBef>
              <a:spcAft>
                <a:spcPts val="1200"/>
              </a:spcAft>
            </a:pPr>
            <a:r>
              <a:rPr lang="pt-BR" dirty="0">
                <a:solidFill>
                  <a:srgbClr val="005D87"/>
                </a:solidFill>
                <a:latin typeface="Montserrat" panose="00000500000000000000" pitchFamily="2" charset="0"/>
              </a:rPr>
              <a:t>•    Contratação da Operação de Crédito; </a:t>
            </a:r>
          </a:p>
          <a:p>
            <a:pPr marL="228600" rtl="0">
              <a:spcBef>
                <a:spcPts val="1200"/>
              </a:spcBef>
              <a:spcAft>
                <a:spcPts val="1200"/>
              </a:spcAft>
            </a:pPr>
            <a:r>
              <a:rPr lang="pt-BR" dirty="0">
                <a:solidFill>
                  <a:srgbClr val="005D87"/>
                </a:solidFill>
                <a:latin typeface="Montserrat" panose="00000500000000000000" pitchFamily="2" charset="0"/>
              </a:rPr>
              <a:t>•    Apresentação das licenças ambientais válidas;</a:t>
            </a:r>
          </a:p>
          <a:p>
            <a:pPr marL="228600" rtl="0">
              <a:spcBef>
                <a:spcPts val="1200"/>
              </a:spcBef>
              <a:spcAft>
                <a:spcPts val="1200"/>
              </a:spcAft>
            </a:pPr>
            <a:r>
              <a:rPr lang="pt-BR" dirty="0">
                <a:solidFill>
                  <a:srgbClr val="005D87"/>
                </a:solidFill>
                <a:latin typeface="Montserrat" panose="00000500000000000000" pitchFamily="2" charset="0"/>
              </a:rPr>
              <a:t>•    Apresentação da titularidade fundiária do imóvel a ser implantado o projeto;</a:t>
            </a:r>
          </a:p>
          <a:p>
            <a:pPr marL="228600" rtl="0">
              <a:spcBef>
                <a:spcPts val="1200"/>
              </a:spcBef>
              <a:spcAft>
                <a:spcPts val="1200"/>
              </a:spcAft>
            </a:pPr>
            <a:r>
              <a:rPr lang="pt-BR" dirty="0">
                <a:solidFill>
                  <a:srgbClr val="005D87"/>
                </a:solidFill>
                <a:latin typeface="Montserrat" panose="00000500000000000000" pitchFamily="2" charset="0"/>
              </a:rPr>
              <a:t>•    Entrega das cópias das publicações das licitações a serem financiadas, conforme plano de licitação:</a:t>
            </a:r>
          </a:p>
          <a:p>
            <a:pPr marL="228600" rtl="0">
              <a:spcBef>
                <a:spcPts val="1200"/>
              </a:spcBef>
              <a:spcAft>
                <a:spcPts val="1200"/>
              </a:spcAft>
            </a:pPr>
            <a:r>
              <a:rPr lang="pt-BR" dirty="0">
                <a:solidFill>
                  <a:srgbClr val="005D87"/>
                </a:solidFill>
                <a:latin typeface="Montserrat" panose="00000500000000000000" pitchFamily="2" charset="0"/>
              </a:rPr>
              <a:t>abertura; homologação/adjudicação; cópia simples do contrato firmado; publicação extrato contrato;</a:t>
            </a:r>
          </a:p>
          <a:p>
            <a:pPr marL="514350" indent="-285750" rtl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5D87"/>
                </a:solidFill>
                <a:latin typeface="Montserrat" panose="00000500000000000000" pitchFamily="2" charset="0"/>
              </a:rPr>
              <a:t>Pagamento da Tarifa de Análise de Projetos do Setor Público;</a:t>
            </a:r>
          </a:p>
          <a:p>
            <a:pPr marL="514350" indent="-285750" rtl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5D87"/>
                </a:solidFill>
                <a:latin typeface="Montserrat" panose="00000500000000000000" pitchFamily="2" charset="0"/>
              </a:rPr>
              <a:t>Liberação dos Recursos, conforme o cronograma definido.</a:t>
            </a:r>
          </a:p>
          <a:p>
            <a:pPr marL="514350" indent="-285750" rtl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dirty="0">
              <a:solidFill>
                <a:srgbClr val="005D87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691C45E-C80A-412B-8C98-9D10802851BB}"/>
              </a:ext>
            </a:extLst>
          </p:cNvPr>
          <p:cNvSpPr/>
          <p:nvPr/>
        </p:nvSpPr>
        <p:spPr>
          <a:xfrm>
            <a:off x="0" y="432142"/>
            <a:ext cx="3937686" cy="307777"/>
          </a:xfrm>
          <a:prstGeom prst="rect">
            <a:avLst/>
          </a:prstGeom>
          <a:solidFill>
            <a:srgbClr val="005D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7D8D194-48A2-4F85-BA18-7F3C653DD181}"/>
              </a:ext>
            </a:extLst>
          </p:cNvPr>
          <p:cNvSpPr txBox="1"/>
          <p:nvPr/>
        </p:nvSpPr>
        <p:spPr>
          <a:xfrm>
            <a:off x="345461" y="432141"/>
            <a:ext cx="3526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Montserrat" panose="00000500000000000000" pitchFamily="2" charset="0"/>
                <a:cs typeface="Lucida Sans Unicode" panose="020B0602030504020204" pitchFamily="34" charset="0"/>
              </a:rPr>
              <a:t>Crédito para ações de saneamento</a:t>
            </a:r>
          </a:p>
        </p:txBody>
      </p:sp>
    </p:spTree>
    <p:extLst>
      <p:ext uri="{BB962C8B-B14F-4D97-AF65-F5344CB8AC3E}">
        <p14:creationId xmlns:p14="http://schemas.microsoft.com/office/powerpoint/2010/main" val="4106947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B81F68-D191-4E9D-A2B1-D4BEDF856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4C9E313-3540-4291-824F-D16BF4BBF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68BEC2F-508C-41E9-9F97-B16FBFFFCA70}"/>
              </a:ext>
            </a:extLst>
          </p:cNvPr>
          <p:cNvSpPr txBox="1"/>
          <p:nvPr/>
        </p:nvSpPr>
        <p:spPr>
          <a:xfrm>
            <a:off x="3398374" y="2122830"/>
            <a:ext cx="5268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Montserrat" panose="00000500000000000000" pitchFamily="2" charset="0"/>
              </a:rPr>
              <a:t>APOIO TÉCNICO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D284FA3-4447-43AE-A575-DEA5ABC808FB}"/>
              </a:ext>
            </a:extLst>
          </p:cNvPr>
          <p:cNvSpPr txBox="1"/>
          <p:nvPr/>
        </p:nvSpPr>
        <p:spPr>
          <a:xfrm>
            <a:off x="986096" y="3127963"/>
            <a:ext cx="1036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Montserrat Black" panose="00000A00000000000000" pitchFamily="2" charset="0"/>
              </a:rPr>
              <a:t>atendimentomunicipios@daee.sp.gov.br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E4278E0D-1C18-4750-9250-413A8633276B}"/>
              </a:ext>
            </a:extLst>
          </p:cNvPr>
          <p:cNvGrpSpPr/>
          <p:nvPr/>
        </p:nvGrpSpPr>
        <p:grpSpPr>
          <a:xfrm>
            <a:off x="9236818" y="271808"/>
            <a:ext cx="2609721" cy="936223"/>
            <a:chOff x="9236818" y="271808"/>
            <a:chExt cx="2609721" cy="936223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A85D4B0A-1C82-455E-8F3B-CF04FA9DA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6818" y="271808"/>
              <a:ext cx="1323975" cy="936223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9D29EBD5-8BAB-47BA-AA4B-DBB796451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6469" y="322109"/>
              <a:ext cx="1040070" cy="872274"/>
            </a:xfrm>
            <a:prstGeom prst="rect">
              <a:avLst/>
            </a:prstGeom>
          </p:spPr>
        </p:pic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D305B272-BF29-4C4E-A30E-340F4BAEA9E9}"/>
              </a:ext>
            </a:extLst>
          </p:cNvPr>
          <p:cNvSpPr/>
          <p:nvPr/>
        </p:nvSpPr>
        <p:spPr>
          <a:xfrm>
            <a:off x="0" y="432142"/>
            <a:ext cx="3937686" cy="307777"/>
          </a:xfrm>
          <a:prstGeom prst="rect">
            <a:avLst/>
          </a:prstGeom>
          <a:solidFill>
            <a:srgbClr val="005D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15CA1BF-913D-414C-9D28-60CC36735495}"/>
              </a:ext>
            </a:extLst>
          </p:cNvPr>
          <p:cNvSpPr txBox="1"/>
          <p:nvPr/>
        </p:nvSpPr>
        <p:spPr>
          <a:xfrm>
            <a:off x="345461" y="432141"/>
            <a:ext cx="3526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Montserrat" panose="00000500000000000000" pitchFamily="2" charset="0"/>
                <a:cs typeface="Lucida Sans Unicode" panose="020B0602030504020204" pitchFamily="34" charset="0"/>
              </a:rPr>
              <a:t>Consultoria técnica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1A4D790-FB57-4BF9-BD64-10D082297689}"/>
              </a:ext>
            </a:extLst>
          </p:cNvPr>
          <p:cNvSpPr txBox="1"/>
          <p:nvPr/>
        </p:nvSpPr>
        <p:spPr>
          <a:xfrm>
            <a:off x="4897660" y="5069924"/>
            <a:ext cx="3526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Montserrat" panose="00000500000000000000" pitchFamily="2" charset="0"/>
                <a:cs typeface="Lucida Sans Unicode" panose="020B0602030504020204" pitchFamily="34" charset="0"/>
              </a:rPr>
              <a:t>Prazo para análise: até 20 dias</a:t>
            </a:r>
          </a:p>
        </p:txBody>
      </p:sp>
    </p:spTree>
    <p:extLst>
      <p:ext uri="{BB962C8B-B14F-4D97-AF65-F5344CB8AC3E}">
        <p14:creationId xmlns:p14="http://schemas.microsoft.com/office/powerpoint/2010/main" val="29256784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502</Words>
  <Application>Microsoft Office PowerPoint</Application>
  <PresentationFormat>Widescreen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Montserrat Black</vt:lpstr>
      <vt:lpstr>Montserrat ExtraBold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 Hisi Panhoca</dc:creator>
  <cp:lastModifiedBy>Jacqueline Campos</cp:lastModifiedBy>
  <cp:revision>34</cp:revision>
  <cp:lastPrinted>2021-07-19T17:06:26Z</cp:lastPrinted>
  <dcterms:created xsi:type="dcterms:W3CDTF">2021-07-12T15:42:58Z</dcterms:created>
  <dcterms:modified xsi:type="dcterms:W3CDTF">2021-08-04T18:53:47Z</dcterms:modified>
</cp:coreProperties>
</file>