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3" r:id="rId7"/>
    <p:sldId id="261" r:id="rId8"/>
    <p:sldId id="262" r:id="rId9"/>
  </p:sldIdLst>
  <p:sldSz cx="9144000" cy="5143500" type="screen16x9"/>
  <p:notesSz cx="6858000" cy="9144000"/>
  <p:embeddedFontLs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5773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be1f78ab6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be1f78ab6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00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048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be1f78ab6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be1f78ab6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40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ca9f7a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ca9f7a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238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be1f78ab6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be1f78ab6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145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6d7f3638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6d7f3638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827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be1f78ab6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be1f78ab6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475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be1f78ab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be1f78ab6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72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MA novo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ctrTitle"/>
          </p:nvPr>
        </p:nvSpPr>
        <p:spPr>
          <a:xfrm>
            <a:off x="322425" y="2715425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Operação</a:t>
            </a:r>
            <a:br>
              <a:rPr lang="pt-BR"/>
            </a:br>
            <a:r>
              <a:rPr lang="pt-BR"/>
              <a:t>Algae-Tietê</a:t>
            </a:r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1"/>
          </p:nvPr>
        </p:nvSpPr>
        <p:spPr>
          <a:xfrm>
            <a:off x="4205025" y="3160575"/>
            <a:ext cx="4540800" cy="18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A eutrofização do rio Tietê tem causado mortandade de peixes, degradação da qualidade da água e impactos no transporte fluvial.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A PM Ambiental atua de forma intensiva com ações de fiscalização, monitoramento e prevenção.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A operação integrou o GFI-Tietê (Grupo de Fiscalização Integrada das Águas do Rio Tietê). </a:t>
            </a:r>
            <a:endParaRPr/>
          </a:p>
        </p:txBody>
      </p:sp>
      <p:pic>
        <p:nvPicPr>
          <p:cNvPr id="145" name="Google Shape;145;p14" title="img28.jpg"/>
          <p:cNvPicPr preferRelativeResize="0"/>
          <p:nvPr/>
        </p:nvPicPr>
        <p:blipFill rotWithShape="1">
          <a:blip r:embed="rId3">
            <a:alphaModFix/>
          </a:blip>
          <a:srcRect r="22993" b="22993"/>
          <a:stretch/>
        </p:blipFill>
        <p:spPr>
          <a:xfrm>
            <a:off x="4356550" y="-270575"/>
            <a:ext cx="4473125" cy="3160575"/>
          </a:xfrm>
          <a:prstGeom prst="flowChartOffpageConnector">
            <a:avLst/>
          </a:prstGeom>
          <a:noFill/>
          <a:ln>
            <a:noFill/>
          </a:ln>
        </p:spPr>
      </p:pic>
      <p:pic>
        <p:nvPicPr>
          <p:cNvPr id="146" name="Google Shape;146;p14" title="glow hard.f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1147" y="4205443"/>
            <a:ext cx="1415302" cy="74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 title="logo-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850" y="4176125"/>
            <a:ext cx="916669" cy="80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>
            <a:off x="1184450" y="443200"/>
            <a:ext cx="2136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GFI - Tietê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4294967295"/>
          </p:nvPr>
        </p:nvSpPr>
        <p:spPr>
          <a:xfrm>
            <a:off x="1229625" y="1215425"/>
            <a:ext cx="4020900" cy="3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Grupo de Fiscalização Integrada das Águas do Rio Tietê - iniciativa do Governo do Estado de São Paulo para integrar e coordenar ações de fiscalização ambiental ao longo da Bacia do Rio Tietê: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SEMIL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CETESB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Polícia Militar Ambiental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Fundação Florestal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Secretaria de Agricultura e Abastecimento (SAA)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SP-Águas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Comitês de Bacias Hidrográficas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Prefeituras da bacia que aderirem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6" name="Google Shape;136;p13" title="img6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575" y="1848350"/>
            <a:ext cx="2262000" cy="15081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37" name="Google Shape;137;p13" title="img6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9300" y="548175"/>
            <a:ext cx="1785000" cy="11901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38" name="Google Shape;138;p13" title="img5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3400" y="3466525"/>
            <a:ext cx="1849200" cy="12327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ctrTitle" idx="4294967295"/>
          </p:nvPr>
        </p:nvSpPr>
        <p:spPr>
          <a:xfrm>
            <a:off x="544325" y="503450"/>
            <a:ext cx="34890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 e Estratégias</a:t>
            </a:r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4294967295"/>
          </p:nvPr>
        </p:nvSpPr>
        <p:spPr>
          <a:xfrm>
            <a:off x="312575" y="1738450"/>
            <a:ext cx="4540800" cy="27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Combater causas da eutrofização e identificar fontes poluidoras.</a:t>
            </a:r>
            <a:br>
              <a:rPr lang="pt-BR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Fortalecer a proteção de Áreas de Preservação Permanente (APP).</a:t>
            </a:r>
            <a:br>
              <a:rPr lang="pt-BR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Aumentar a presença do Estado em áreas sensíveis por meio de policiamento terrestre, náutico, geopatrulhamento (satélites e drones) e educação ambiental.</a:t>
            </a:r>
            <a:br>
              <a:rPr lang="pt-BR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Adotar o SCI (Sistema de Comando de Incidentes) como modelo de gestão integrada.</a:t>
            </a:r>
            <a:endParaRPr/>
          </a:p>
        </p:txBody>
      </p:sp>
      <p:pic>
        <p:nvPicPr>
          <p:cNvPr id="154" name="Google Shape;154;p15" title="img40.jpg"/>
          <p:cNvPicPr preferRelativeResize="0"/>
          <p:nvPr/>
        </p:nvPicPr>
        <p:blipFill rotWithShape="1">
          <a:blip r:embed="rId3">
            <a:alphaModFix/>
          </a:blip>
          <a:srcRect l="12510"/>
          <a:stretch/>
        </p:blipFill>
        <p:spPr>
          <a:xfrm>
            <a:off x="5671700" y="1863325"/>
            <a:ext cx="3102600" cy="26595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ctrTitle" idx="4294967295"/>
          </p:nvPr>
        </p:nvSpPr>
        <p:spPr>
          <a:xfrm>
            <a:off x="484525" y="406274"/>
            <a:ext cx="4541386" cy="2534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dirty="0"/>
              <a:t>Ciência na Execução</a:t>
            </a:r>
            <a:endParaRPr sz="3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88" dirty="0" err="1"/>
              <a:t>Profº</a:t>
            </a:r>
            <a:r>
              <a:rPr lang="pt-BR" sz="2188" dirty="0"/>
              <a:t>  José </a:t>
            </a:r>
            <a:r>
              <a:rPr lang="pt-BR" sz="2188" dirty="0" err="1"/>
              <a:t>Galizia</a:t>
            </a:r>
            <a:r>
              <a:rPr lang="pt-BR" sz="2188" dirty="0"/>
              <a:t> </a:t>
            </a:r>
            <a:r>
              <a:rPr lang="pt-BR" sz="2188" dirty="0" smtClean="0"/>
              <a:t>Tundisi</a:t>
            </a:r>
            <a:br>
              <a:rPr lang="pt-BR" sz="2188" dirty="0" smtClean="0"/>
            </a:br>
            <a:r>
              <a:rPr lang="pt-BR" sz="2188" dirty="0" smtClean="0"/>
              <a:t/>
            </a:r>
            <a:br>
              <a:rPr lang="pt-BR" sz="2188" dirty="0" smtClean="0"/>
            </a:br>
            <a:r>
              <a:rPr lang="pt-BR" sz="1200" dirty="0" smtClean="0"/>
              <a:t>Livre docência USP </a:t>
            </a:r>
            <a:br>
              <a:rPr lang="pt-BR" sz="1200" dirty="0" smtClean="0"/>
            </a:br>
            <a:r>
              <a:rPr lang="pt-BR" sz="1200" dirty="0" smtClean="0"/>
              <a:t>Membro da Academia Brasileira de Ciências</a:t>
            </a:r>
            <a:br>
              <a:rPr lang="pt-BR" sz="1200" dirty="0" smtClean="0"/>
            </a:br>
            <a:r>
              <a:rPr lang="pt-BR" sz="1200" dirty="0" smtClean="0"/>
              <a:t>+ de 200 publicações em revistas especializadas em 13 países</a:t>
            </a:r>
            <a:endParaRPr sz="1200" dirty="0"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4294967295"/>
          </p:nvPr>
        </p:nvSpPr>
        <p:spPr>
          <a:xfrm>
            <a:off x="290125" y="2881347"/>
            <a:ext cx="4540800" cy="15327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4605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1600" i="1" dirty="0" smtClean="0"/>
              <a:t>Planejamento regional em recursos hídricos: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dirty="0" smtClean="0"/>
              <a:t>Fiscalização </a:t>
            </a:r>
            <a:r>
              <a:rPr lang="pt-BR" dirty="0"/>
              <a:t>Ambiental </a:t>
            </a:r>
            <a:endParaRPr dirty="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Políticas Públicas Ambientais</a:t>
            </a:r>
            <a:endParaRPr dirty="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Educação Ambiental</a:t>
            </a:r>
            <a:endParaRPr dirty="0"/>
          </a:p>
        </p:txBody>
      </p:sp>
      <p:pic>
        <p:nvPicPr>
          <p:cNvPr id="161" name="Google Shape;161;p16" title="WhatsApp Image 2025-05-22 at 15.55.34.jpeg"/>
          <p:cNvPicPr preferRelativeResize="0"/>
          <p:nvPr/>
        </p:nvPicPr>
        <p:blipFill rotWithShape="1">
          <a:blip r:embed="rId3">
            <a:alphaModFix/>
          </a:blip>
          <a:srcRect t="18412" b="16107"/>
          <a:stretch/>
        </p:blipFill>
        <p:spPr>
          <a:xfrm>
            <a:off x="5880450" y="725175"/>
            <a:ext cx="2177426" cy="30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200" y="1158025"/>
            <a:ext cx="799800" cy="7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>
            <a:spLocks noGrp="1"/>
          </p:cNvSpPr>
          <p:nvPr>
            <p:ph type="ctrTitle" idx="4294967295"/>
          </p:nvPr>
        </p:nvSpPr>
        <p:spPr>
          <a:xfrm>
            <a:off x="624825" y="279050"/>
            <a:ext cx="31335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</a:t>
            </a:r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ctrTitle" idx="4294967295"/>
          </p:nvPr>
        </p:nvSpPr>
        <p:spPr>
          <a:xfrm>
            <a:off x="541550" y="1954850"/>
            <a:ext cx="11511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603</a:t>
            </a:r>
            <a:r>
              <a:rPr lang="pt-BR" b="1" dirty="0"/>
              <a:t/>
            </a:r>
            <a:br>
              <a:rPr lang="pt-BR" b="1" dirty="0"/>
            </a:br>
            <a:r>
              <a:rPr lang="pt-BR" sz="1133" b="1" dirty="0"/>
              <a:t>vistorias realizadas</a:t>
            </a:r>
            <a:endParaRPr sz="1133" b="1" dirty="0"/>
          </a:p>
        </p:txBody>
      </p:sp>
      <p:pic>
        <p:nvPicPr>
          <p:cNvPr id="169" name="Google Shape;16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9700" y="1158025"/>
            <a:ext cx="799800" cy="7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>
            <a:spLocks noGrp="1"/>
          </p:cNvSpPr>
          <p:nvPr>
            <p:ph type="ctrTitle" idx="4294967295"/>
          </p:nvPr>
        </p:nvSpPr>
        <p:spPr>
          <a:xfrm>
            <a:off x="2164050" y="1954850"/>
            <a:ext cx="11511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200</a:t>
            </a:r>
            <a:r>
              <a:rPr lang="pt-BR" b="1" dirty="0"/>
              <a:t/>
            </a:r>
            <a:br>
              <a:rPr lang="pt-BR" b="1" dirty="0"/>
            </a:br>
            <a:r>
              <a:rPr lang="pt-BR" sz="1133" b="1" dirty="0" err="1"/>
              <a:t>TRCAs</a:t>
            </a:r>
            <a:r>
              <a:rPr lang="pt-BR" sz="1133" b="1" dirty="0"/>
              <a:t> fiscalizados</a:t>
            </a:r>
            <a:endParaRPr sz="1133" b="1" dirty="0"/>
          </a:p>
        </p:txBody>
      </p:sp>
      <p:pic>
        <p:nvPicPr>
          <p:cNvPr id="171" name="Google Shape;17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0750" y="1084800"/>
            <a:ext cx="870050" cy="87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 txBox="1">
            <a:spLocks noGrp="1"/>
          </p:cNvSpPr>
          <p:nvPr>
            <p:ph type="ctrTitle" idx="4294967295"/>
          </p:nvPr>
        </p:nvSpPr>
        <p:spPr>
          <a:xfrm>
            <a:off x="3758325" y="1956213"/>
            <a:ext cx="11511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6.730</a:t>
            </a:r>
            <a:r>
              <a:rPr lang="pt-BR" b="1" dirty="0"/>
              <a:t/>
            </a:r>
            <a:br>
              <a:rPr lang="pt-BR" b="1" dirty="0"/>
            </a:br>
            <a:r>
              <a:rPr lang="pt-BR" sz="1133" b="1" dirty="0"/>
              <a:t>quilômetros navegados</a:t>
            </a:r>
            <a:endParaRPr sz="1133" b="1" dirty="0"/>
          </a:p>
        </p:txBody>
      </p:sp>
      <p:pic>
        <p:nvPicPr>
          <p:cNvPr id="173" name="Google Shape;17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287" y="3130250"/>
            <a:ext cx="667625" cy="66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>
            <a:spLocks noGrp="1"/>
          </p:cNvSpPr>
          <p:nvPr>
            <p:ph type="ctrTitle" idx="4294967295"/>
          </p:nvPr>
        </p:nvSpPr>
        <p:spPr>
          <a:xfrm>
            <a:off x="541538" y="3875250"/>
            <a:ext cx="11511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123</a:t>
            </a:r>
            <a:r>
              <a:rPr lang="pt-BR" b="1" dirty="0"/>
              <a:t/>
            </a:r>
            <a:br>
              <a:rPr lang="pt-BR" b="1" dirty="0"/>
            </a:br>
            <a:r>
              <a:rPr lang="pt-BR" sz="1133" b="1" dirty="0"/>
              <a:t>Autos de Infração </a:t>
            </a:r>
            <a:r>
              <a:rPr lang="pt-BR" sz="1133" b="1" dirty="0" smtClean="0"/>
              <a:t>elaborados</a:t>
            </a:r>
            <a:endParaRPr sz="1133" b="1" dirty="0"/>
          </a:p>
        </p:txBody>
      </p:sp>
      <p:pic>
        <p:nvPicPr>
          <p:cNvPr id="175" name="Google Shape;17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9700" y="2988025"/>
            <a:ext cx="799800" cy="7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60750" y="2936650"/>
            <a:ext cx="870050" cy="87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7"/>
          <p:cNvSpPr txBox="1">
            <a:spLocks noGrp="1"/>
          </p:cNvSpPr>
          <p:nvPr>
            <p:ph type="ctrTitle" idx="4294967295"/>
          </p:nvPr>
        </p:nvSpPr>
        <p:spPr>
          <a:xfrm>
            <a:off x="2164038" y="3875250"/>
            <a:ext cx="11511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462</a:t>
            </a:r>
            <a:r>
              <a:rPr lang="pt-BR" b="1" dirty="0"/>
              <a:t/>
            </a:r>
            <a:br>
              <a:rPr lang="pt-BR" b="1" dirty="0"/>
            </a:br>
            <a:r>
              <a:rPr lang="pt-BR" sz="1133" b="1" dirty="0"/>
              <a:t>mil reais em multas aplicadas</a:t>
            </a:r>
            <a:endParaRPr sz="1133" b="1" dirty="0"/>
          </a:p>
        </p:txBody>
      </p:sp>
      <p:sp>
        <p:nvSpPr>
          <p:cNvPr id="178" name="Google Shape;178;p17"/>
          <p:cNvSpPr txBox="1">
            <a:spLocks noGrp="1"/>
          </p:cNvSpPr>
          <p:nvPr>
            <p:ph type="ctrTitle" idx="4294967295"/>
          </p:nvPr>
        </p:nvSpPr>
        <p:spPr>
          <a:xfrm>
            <a:off x="3447082" y="3940925"/>
            <a:ext cx="17736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33" b="1" dirty="0"/>
              <a:t>Infrações mais frequentes:</a:t>
            </a:r>
            <a:br>
              <a:rPr lang="pt-BR" sz="1133" b="1" dirty="0"/>
            </a:br>
            <a:r>
              <a:rPr lang="pt-BR" sz="1133" b="1" dirty="0" smtClean="0"/>
              <a:t>43 </a:t>
            </a:r>
            <a:r>
              <a:rPr lang="pt-BR" sz="1133" b="1" dirty="0"/>
              <a:t>desmatamentos</a:t>
            </a:r>
            <a:endParaRPr sz="1133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33" b="1" dirty="0" smtClean="0"/>
              <a:t>32 pesca predatória</a:t>
            </a:r>
            <a:endParaRPr sz="1133" b="1" dirty="0"/>
          </a:p>
        </p:txBody>
      </p:sp>
      <p:pic>
        <p:nvPicPr>
          <p:cNvPr id="179" name="Google Shape;179;p17" title="img69.jpg"/>
          <p:cNvPicPr preferRelativeResize="0"/>
          <p:nvPr/>
        </p:nvPicPr>
        <p:blipFill rotWithShape="1">
          <a:blip r:embed="rId9">
            <a:alphaModFix/>
          </a:blip>
          <a:srcRect r="22976" b="31898"/>
          <a:stretch/>
        </p:blipFill>
        <p:spPr>
          <a:xfrm>
            <a:off x="6416850" y="-155450"/>
            <a:ext cx="2416250" cy="2225925"/>
          </a:xfrm>
          <a:prstGeom prst="flowChartOffpage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>
            <a:spLocks noGrp="1"/>
          </p:cNvSpPr>
          <p:nvPr>
            <p:ph type="ctrTitle" idx="4294967295"/>
          </p:nvPr>
        </p:nvSpPr>
        <p:spPr>
          <a:xfrm>
            <a:off x="624825" y="279050"/>
            <a:ext cx="31335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</a:t>
            </a:r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ctrTitle" idx="4294967295"/>
          </p:nvPr>
        </p:nvSpPr>
        <p:spPr>
          <a:xfrm>
            <a:off x="1924300" y="1347550"/>
            <a:ext cx="22608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44</a:t>
            </a:r>
            <a:br>
              <a:rPr lang="pt-BR" b="1"/>
            </a:br>
            <a:r>
              <a:rPr lang="pt-BR" sz="1133" b="1"/>
              <a:t>Ações de Educação Ambiental</a:t>
            </a:r>
            <a:endParaRPr sz="1133" b="1"/>
          </a:p>
        </p:txBody>
      </p:sp>
      <p:pic>
        <p:nvPicPr>
          <p:cNvPr id="194" name="Google Shape;194;p19" title="WhatsApp Image 2025-06-17 at 15.55.54.jpeg"/>
          <p:cNvPicPr preferRelativeResize="0"/>
          <p:nvPr/>
        </p:nvPicPr>
        <p:blipFill rotWithShape="1">
          <a:blip r:embed="rId3">
            <a:alphaModFix/>
          </a:blip>
          <a:srcRect t="24090" b="24090"/>
          <a:stretch/>
        </p:blipFill>
        <p:spPr>
          <a:xfrm>
            <a:off x="6416850" y="403122"/>
            <a:ext cx="2416250" cy="2487561"/>
          </a:xfrm>
          <a:prstGeom prst="flowChartOffpageConnector">
            <a:avLst/>
          </a:prstGeom>
          <a:noFill/>
          <a:ln>
            <a:noFill/>
          </a:ln>
        </p:spPr>
      </p:pic>
      <p:pic>
        <p:nvPicPr>
          <p:cNvPr id="195" name="Google Shape;195;p19" title="planta-em-cresciment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200" y="1096350"/>
            <a:ext cx="1168300" cy="11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/>
          <p:cNvSpPr txBox="1">
            <a:spLocks noGrp="1"/>
          </p:cNvSpPr>
          <p:nvPr>
            <p:ph type="ctrTitle" idx="4294967295"/>
          </p:nvPr>
        </p:nvSpPr>
        <p:spPr>
          <a:xfrm>
            <a:off x="1924300" y="3220538"/>
            <a:ext cx="22608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5752</a:t>
            </a:r>
            <a:br>
              <a:rPr lang="pt-BR" b="1"/>
            </a:br>
            <a:r>
              <a:rPr lang="pt-BR" sz="1133" b="1"/>
              <a:t>Pessoas atendidas em Educação Ambiental</a:t>
            </a:r>
            <a:endParaRPr sz="1133" b="1"/>
          </a:p>
        </p:txBody>
      </p:sp>
      <p:pic>
        <p:nvPicPr>
          <p:cNvPr id="197" name="Google Shape;197;p19" title="business-peopl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538" y="3019263"/>
            <a:ext cx="1319625" cy="131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97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>
            <a:spLocks noGrp="1"/>
          </p:cNvSpPr>
          <p:nvPr>
            <p:ph type="ctrTitle" idx="4294967295"/>
          </p:nvPr>
        </p:nvSpPr>
        <p:spPr>
          <a:xfrm>
            <a:off x="492000" y="488500"/>
            <a:ext cx="34890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Abrangência e Ações Locais</a:t>
            </a:r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4294967295"/>
          </p:nvPr>
        </p:nvSpPr>
        <p:spPr>
          <a:xfrm>
            <a:off x="492000" y="1996750"/>
            <a:ext cx="4540800" cy="27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A operação ocorreu em 23  municípios prioritários:  </a:t>
            </a:r>
            <a:r>
              <a:rPr lang="pt-BR" dirty="0" err="1"/>
              <a:t>Ubarana</a:t>
            </a:r>
            <a:r>
              <a:rPr lang="pt-BR" dirty="0"/>
              <a:t>, Santo </a:t>
            </a:r>
            <a:r>
              <a:rPr lang="pt-BR" dirty="0" err="1"/>
              <a:t>Antonio</a:t>
            </a:r>
            <a:r>
              <a:rPr lang="pt-BR" dirty="0"/>
              <a:t> do </a:t>
            </a:r>
            <a:r>
              <a:rPr lang="pt-BR" dirty="0" err="1"/>
              <a:t>Aracangu</a:t>
            </a:r>
            <a:r>
              <a:rPr lang="pt-BR" dirty="0"/>
              <a:t>, Cabreúva, Tietê, Saltinho, Porto Feliz, Piracicaba, Salto, Araçariguama, </a:t>
            </a:r>
            <a:r>
              <a:rPr lang="pt-BR" dirty="0" err="1"/>
              <a:t>Reginópolis</a:t>
            </a:r>
            <a:r>
              <a:rPr lang="pt-BR" dirty="0"/>
              <a:t>, Adolfo, Ibitinga, Zacarias, Mendonça, Laranjal Paulista, Tabatinga, Novo Horizonte, Sales, Urupês, Itapuí, Icanga, Sabino e </a:t>
            </a:r>
            <a:r>
              <a:rPr lang="pt-BR" dirty="0" err="1"/>
              <a:t>Sud</a:t>
            </a:r>
            <a:r>
              <a:rPr lang="pt-BR" dirty="0"/>
              <a:t> </a:t>
            </a:r>
            <a:r>
              <a:rPr lang="pt-BR" dirty="0" err="1"/>
              <a:t>Menucci</a:t>
            </a:r>
            <a:r>
              <a:rPr lang="pt-BR" dirty="0"/>
              <a:t>.</a:t>
            </a:r>
            <a:br>
              <a:rPr lang="pt-BR" dirty="0"/>
            </a:b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Reuniões em Zacarias, Salto, Barra Bonita, Piracicaba, </a:t>
            </a:r>
            <a:r>
              <a:rPr lang="pt-BR" dirty="0" smtClean="0"/>
              <a:t>Adolfo </a:t>
            </a:r>
            <a:r>
              <a:rPr lang="pt-BR" dirty="0"/>
              <a:t>e audiência pública na ALESP.</a:t>
            </a:r>
            <a:br>
              <a:rPr lang="pt-BR" dirty="0"/>
            </a:b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Conscientização e mobilização de </a:t>
            </a:r>
            <a:r>
              <a:rPr lang="pt-BR" dirty="0" smtClean="0"/>
              <a:t>prefeituras </a:t>
            </a:r>
            <a:r>
              <a:rPr lang="pt-BR" dirty="0"/>
              <a:t>e órgãos parceiros.</a:t>
            </a:r>
            <a:endParaRPr dirty="0"/>
          </a:p>
        </p:txBody>
      </p:sp>
      <p:pic>
        <p:nvPicPr>
          <p:cNvPr id="186" name="Google Shape;186;p18" title="img6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762100" y="968074"/>
            <a:ext cx="4862249" cy="32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ctrTitle" idx="4294967295"/>
          </p:nvPr>
        </p:nvSpPr>
        <p:spPr>
          <a:xfrm>
            <a:off x="492000" y="587450"/>
            <a:ext cx="34890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Próximos Passos</a:t>
            </a:r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subTitle" idx="4294967295"/>
          </p:nvPr>
        </p:nvSpPr>
        <p:spPr>
          <a:xfrm>
            <a:off x="492000" y="1996750"/>
            <a:ext cx="4540800" cy="27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Curto </a:t>
            </a:r>
            <a:r>
              <a:rPr lang="pt-BR" dirty="0" smtClean="0"/>
              <a:t>prazo (28 Mar a 30 </a:t>
            </a:r>
            <a:r>
              <a:rPr lang="pt-BR" dirty="0" err="1" smtClean="0"/>
              <a:t>Abr</a:t>
            </a:r>
            <a:r>
              <a:rPr lang="pt-BR" dirty="0" smtClean="0"/>
              <a:t>): policiamento e fiscalização.</a:t>
            </a:r>
            <a:r>
              <a:rPr lang="pt-BR" dirty="0"/>
              <a:t/>
            </a:r>
            <a:br>
              <a:rPr lang="pt-BR" dirty="0"/>
            </a:b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Médio </a:t>
            </a:r>
            <a:r>
              <a:rPr lang="pt-BR" dirty="0" smtClean="0"/>
              <a:t>prazo (01 Mai a 02 </a:t>
            </a:r>
            <a:r>
              <a:rPr lang="pt-BR" dirty="0" err="1" smtClean="0"/>
              <a:t>Ago</a:t>
            </a:r>
            <a:r>
              <a:rPr lang="pt-BR" dirty="0" smtClean="0"/>
              <a:t>): </a:t>
            </a:r>
            <a:r>
              <a:rPr lang="pt-BR" dirty="0"/>
              <a:t>educação ambiental </a:t>
            </a:r>
            <a:r>
              <a:rPr lang="pt-BR" dirty="0" smtClean="0"/>
              <a:t>e monitoramento.</a:t>
            </a:r>
            <a:r>
              <a:rPr lang="pt-BR" dirty="0"/>
              <a:t/>
            </a:r>
            <a:br>
              <a:rPr lang="pt-BR" dirty="0"/>
            </a:b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Longo </a:t>
            </a:r>
            <a:r>
              <a:rPr lang="pt-BR" dirty="0" smtClean="0"/>
              <a:t>prazo (03 </a:t>
            </a:r>
            <a:r>
              <a:rPr lang="pt-BR" dirty="0" err="1" smtClean="0"/>
              <a:t>Ago</a:t>
            </a:r>
            <a:r>
              <a:rPr lang="pt-BR" dirty="0" smtClean="0"/>
              <a:t>): </a:t>
            </a:r>
            <a:r>
              <a:rPr lang="pt-BR" dirty="0"/>
              <a:t>recuperação </a:t>
            </a:r>
            <a:r>
              <a:rPr lang="pt-BR" dirty="0" smtClean="0"/>
              <a:t>das </a:t>
            </a:r>
            <a:r>
              <a:rPr lang="pt-BR" dirty="0" err="1"/>
              <a:t>APPs</a:t>
            </a:r>
            <a:r>
              <a:rPr lang="pt-BR" dirty="0"/>
              <a:t> (</a:t>
            </a:r>
            <a:r>
              <a:rPr lang="pt-BR" dirty="0" err="1"/>
              <a:t>TCRAs</a:t>
            </a:r>
            <a:r>
              <a:rPr lang="pt-BR" dirty="0"/>
              <a:t>).</a:t>
            </a:r>
            <a:br>
              <a:rPr lang="pt-BR" dirty="0"/>
            </a:b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Continuidade das ações integradas via GFI-Tietê para preservar a bacia do rio.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93" name="Google Shape;193;p19" title="img4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3745" y="152950"/>
            <a:ext cx="2385900" cy="15789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94" name="Google Shape;194;p19" title="img45.jpg"/>
          <p:cNvPicPr preferRelativeResize="0"/>
          <p:nvPr/>
        </p:nvPicPr>
        <p:blipFill rotWithShape="1">
          <a:blip r:embed="rId4">
            <a:alphaModFix/>
          </a:blip>
          <a:srcRect b="38785"/>
          <a:stretch/>
        </p:blipFill>
        <p:spPr>
          <a:xfrm>
            <a:off x="6193750" y="1851325"/>
            <a:ext cx="2385900" cy="14604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95" name="Google Shape;195;p19" title="img76.jpg"/>
          <p:cNvPicPr preferRelativeResize="0"/>
          <p:nvPr/>
        </p:nvPicPr>
        <p:blipFill rotWithShape="1">
          <a:blip r:embed="rId5">
            <a:alphaModFix/>
          </a:blip>
          <a:srcRect b="11402"/>
          <a:stretch/>
        </p:blipFill>
        <p:spPr>
          <a:xfrm>
            <a:off x="6193748" y="3431200"/>
            <a:ext cx="2385900" cy="14955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242</Words>
  <Application>Microsoft Office PowerPoint</Application>
  <PresentationFormat>Apresentação na tela 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Lato</vt:lpstr>
      <vt:lpstr>Montserrat</vt:lpstr>
      <vt:lpstr>Arial</vt:lpstr>
      <vt:lpstr>Focus</vt:lpstr>
      <vt:lpstr>Operação Algae-Tietê</vt:lpstr>
      <vt:lpstr>GFI - Tietê</vt:lpstr>
      <vt:lpstr>Objetivos e Estratégias</vt:lpstr>
      <vt:lpstr>Ciência na Execução  Profº  José Galizia Tundisi  Livre docência USP  Membro da Academia Brasileira de Ciências + de 200 publicações em revistas especializadas em 13 países</vt:lpstr>
      <vt:lpstr>Resultados</vt:lpstr>
      <vt:lpstr>Resultados</vt:lpstr>
      <vt:lpstr>Abrangência e Ações Locais</vt:lpstr>
      <vt:lpstr>Próximos Passos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GFI - Tietê</dc:title>
  <dc:creator>LEANDRO CARLOS NAVARRO</dc:creator>
  <cp:lastModifiedBy>LEANDRO CARLOS NAVARRO</cp:lastModifiedBy>
  <cp:revision>10</cp:revision>
  <dcterms:modified xsi:type="dcterms:W3CDTF">2025-07-07T19:10:09Z</dcterms:modified>
</cp:coreProperties>
</file>