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25"/>
  </p:notesMasterIdLst>
  <p:sldIdLst>
    <p:sldId id="256" r:id="rId2"/>
    <p:sldId id="271" r:id="rId3"/>
    <p:sldId id="257" r:id="rId4"/>
    <p:sldId id="270" r:id="rId5"/>
    <p:sldId id="273" r:id="rId6"/>
    <p:sldId id="277" r:id="rId7"/>
    <p:sldId id="280" r:id="rId8"/>
    <p:sldId id="276" r:id="rId9"/>
    <p:sldId id="274" r:id="rId10"/>
    <p:sldId id="278" r:id="rId11"/>
    <p:sldId id="279" r:id="rId12"/>
    <p:sldId id="281" r:id="rId13"/>
    <p:sldId id="284" r:id="rId14"/>
    <p:sldId id="285" r:id="rId15"/>
    <p:sldId id="282" r:id="rId16"/>
    <p:sldId id="286" r:id="rId17"/>
    <p:sldId id="287" r:id="rId18"/>
    <p:sldId id="283" r:id="rId19"/>
    <p:sldId id="292" r:id="rId20"/>
    <p:sldId id="288" r:id="rId21"/>
    <p:sldId id="289" r:id="rId22"/>
    <p:sldId id="290" r:id="rId23"/>
    <p:sldId id="291" r:id="rId24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6" userDrawn="1">
          <p15:clr>
            <a:srgbClr val="A4A3A4"/>
          </p15:clr>
        </p15:guide>
        <p15:guide id="2" pos="3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visor" initials="H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125" d="100"/>
          <a:sy n="125" d="100"/>
        </p:scale>
        <p:origin x="-1224" y="-24"/>
      </p:cViewPr>
      <p:guideLst>
        <p:guide orient="horz" pos="346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BBC2C-8F56-49CD-A38A-7C7FF053213A}" type="datetimeFigureOut">
              <a:rPr lang="es-ES_tradnl" smtClean="0"/>
              <a:pPr/>
              <a:t>21/11/2017</a:t>
            </a:fld>
            <a:endParaRPr lang="es-ES_tradnl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_tradnl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7B926-EC4B-425E-B509-5C32C777F5C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8324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8564-AAF7-407A-9064-2689A3EA87BC}" type="datetimeFigureOut">
              <a:rPr lang="es-ES_tradnl" smtClean="0"/>
              <a:pPr/>
              <a:t>21/11/2017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F32-BCCE-45D9-8EBB-3D5DFB1481E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8564-AAF7-407A-9064-2689A3EA87BC}" type="datetimeFigureOut">
              <a:rPr lang="es-ES_tradnl" smtClean="0"/>
              <a:pPr/>
              <a:t>21/11/2017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F32-BCCE-45D9-8EBB-3D5DFB1481E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8564-AAF7-407A-9064-2689A3EA87BC}" type="datetimeFigureOut">
              <a:rPr lang="es-ES_tradnl" smtClean="0"/>
              <a:pPr/>
              <a:t>21/11/2017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F32-BCCE-45D9-8EBB-3D5DFB1481E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8564-AAF7-407A-9064-2689A3EA87BC}" type="datetimeFigureOut">
              <a:rPr lang="es-ES_tradnl" smtClean="0"/>
              <a:pPr/>
              <a:t>21/11/2017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F32-BCCE-45D9-8EBB-3D5DFB1481E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8564-AAF7-407A-9064-2689A3EA87BC}" type="datetimeFigureOut">
              <a:rPr lang="es-ES_tradnl" smtClean="0"/>
              <a:pPr/>
              <a:t>21/11/2017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F32-BCCE-45D9-8EBB-3D5DFB1481E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8564-AAF7-407A-9064-2689A3EA87BC}" type="datetimeFigureOut">
              <a:rPr lang="es-ES_tradnl" smtClean="0"/>
              <a:pPr/>
              <a:t>21/11/2017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F32-BCCE-45D9-8EBB-3D5DFB1481E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8564-AAF7-407A-9064-2689A3EA87BC}" type="datetimeFigureOut">
              <a:rPr lang="es-ES_tradnl" smtClean="0"/>
              <a:pPr/>
              <a:t>21/11/2017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F32-BCCE-45D9-8EBB-3D5DFB1481E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8564-AAF7-407A-9064-2689A3EA87BC}" type="datetimeFigureOut">
              <a:rPr lang="es-ES_tradnl" smtClean="0"/>
              <a:pPr/>
              <a:t>21/11/2017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F32-BCCE-45D9-8EBB-3D5DFB1481E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8564-AAF7-407A-9064-2689A3EA87BC}" type="datetimeFigureOut">
              <a:rPr lang="es-ES_tradnl" smtClean="0"/>
              <a:pPr/>
              <a:t>21/11/2017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F32-BCCE-45D9-8EBB-3D5DFB1481E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8564-AAF7-407A-9064-2689A3EA87BC}" type="datetimeFigureOut">
              <a:rPr lang="es-ES_tradnl" smtClean="0"/>
              <a:pPr/>
              <a:t>21/11/2017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F32-BCCE-45D9-8EBB-3D5DFB1481ED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8564-AAF7-407A-9064-2689A3EA87BC}" type="datetimeFigureOut">
              <a:rPr lang="es-ES_tradnl" smtClean="0"/>
              <a:pPr/>
              <a:t>21/11/2017</a:t>
            </a:fld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F86F32-BCCE-45D9-8EBB-3D5DFB1481ED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DF86F32-BCCE-45D9-8EBB-3D5DFB1481ED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59D8564-AAF7-407A-9064-2689A3EA87BC}" type="datetimeFigureOut">
              <a:rPr lang="es-ES_tradnl" smtClean="0"/>
              <a:pPr/>
              <a:t>21/11/2017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clock-sand-time-passage-of-time-934642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whiteboard-white-board-blank-303145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whiteboard-white-board-blank-303145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6395" y="2184075"/>
            <a:ext cx="7914523" cy="2064962"/>
          </a:xfrm>
          <a:solidFill>
            <a:schemeClr val="bg2">
              <a:lumMod val="75000"/>
              <a:alpha val="25000"/>
            </a:schemeClr>
          </a:solidFill>
        </p:spPr>
        <p:txBody>
          <a:bodyPr/>
          <a:lstStyle/>
          <a:p>
            <a:pPr algn="ctr"/>
            <a:r>
              <a:rPr lang="pt-BR" sz="3600" b="1" cap="all" dirty="0">
                <a:solidFill>
                  <a:schemeClr val="tx1"/>
                </a:solidFill>
                <a:latin typeface="+mn-lt"/>
              </a:rPr>
              <a:t/>
            </a:r>
            <a:br>
              <a:rPr lang="pt-BR" sz="3600" b="1" cap="all" dirty="0">
                <a:solidFill>
                  <a:schemeClr val="tx1"/>
                </a:solidFill>
                <a:latin typeface="+mn-lt"/>
              </a:rPr>
            </a:br>
            <a:r>
              <a:rPr lang="pt-BR" sz="3600" b="1" cap="all" dirty="0">
                <a:solidFill>
                  <a:schemeClr val="tx1"/>
                </a:solidFill>
                <a:latin typeface="+mn-lt"/>
              </a:rPr>
              <a:t/>
            </a:r>
            <a:br>
              <a:rPr lang="pt-BR" sz="3600" b="1" cap="all" dirty="0">
                <a:solidFill>
                  <a:schemeClr val="tx1"/>
                </a:solidFill>
                <a:latin typeface="+mn-lt"/>
              </a:rPr>
            </a:br>
            <a:r>
              <a:rPr lang="pt-BR" sz="3600" b="1" cap="all" dirty="0">
                <a:solidFill>
                  <a:schemeClr val="tx1"/>
                </a:solidFill>
                <a:latin typeface="+mn-lt"/>
              </a:rPr>
              <a:t/>
            </a:r>
            <a:br>
              <a:rPr lang="pt-BR" sz="3600" b="1" cap="all" dirty="0">
                <a:solidFill>
                  <a:schemeClr val="tx1"/>
                </a:solidFill>
                <a:latin typeface="+mn-lt"/>
              </a:rPr>
            </a:br>
            <a:r>
              <a:rPr lang="pt-BR" sz="3200" b="1" cap="all" dirty="0">
                <a:solidFill>
                  <a:schemeClr val="tx1"/>
                </a:solidFill>
                <a:latin typeface="+mn-lt"/>
              </a:rPr>
              <a:t/>
            </a:r>
            <a:br>
              <a:rPr lang="pt-BR" sz="3200" b="1" cap="all" dirty="0">
                <a:solidFill>
                  <a:schemeClr val="tx1"/>
                </a:solidFill>
                <a:latin typeface="+mn-lt"/>
              </a:rPr>
            </a:br>
            <a:endParaRPr lang="es-ES_tradnl" sz="3200" cap="al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21236" y="5949280"/>
            <a:ext cx="640873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altLang="es-ES_tradnl" b="1" i="1" dirty="0" err="1">
                <a:cs typeface="Tahoma" pitchFamily="34" charset="0"/>
              </a:rPr>
              <a:t>Reunião</a:t>
            </a:r>
            <a:r>
              <a:rPr lang="en-US" altLang="es-ES_tradnl" b="1" i="1" dirty="0">
                <a:cs typeface="Tahoma" pitchFamily="34" charset="0"/>
              </a:rPr>
              <a:t> CTAS-CRH</a:t>
            </a:r>
          </a:p>
          <a:p>
            <a:pPr marL="342900" indent="-342900" algn="ctr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altLang="es-ES_tradnl" i="0" dirty="0">
                <a:cs typeface="Tahoma" pitchFamily="34" charset="0"/>
              </a:rPr>
              <a:t>São Paulo, 20 de </a:t>
            </a:r>
            <a:r>
              <a:rPr lang="en-US" altLang="es-ES_tradnl" i="0" dirty="0" err="1">
                <a:cs typeface="Tahoma" pitchFamily="34" charset="0"/>
              </a:rPr>
              <a:t>setembro</a:t>
            </a:r>
            <a:r>
              <a:rPr lang="en-US" altLang="es-ES_tradnl" i="0" dirty="0">
                <a:cs typeface="Tahoma" pitchFamily="34" charset="0"/>
              </a:rPr>
              <a:t> de 2017</a:t>
            </a:r>
          </a:p>
          <a:p>
            <a:pPr marL="342900" indent="-342900" algn="ctr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en-US" altLang="es-ES_tradnl" i="0" dirty="0">
              <a:cs typeface="Tahoma" pitchFamily="34" charset="0"/>
            </a:endParaRPr>
          </a:p>
          <a:p>
            <a:pPr marL="342900" indent="-342900" algn="ctr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en-US" altLang="es-ES_tradnl" i="0" dirty="0">
              <a:cs typeface="Tahoma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74BBC5AF-1838-4CA1-A7E7-FC91C2497F84}"/>
              </a:ext>
            </a:extLst>
          </p:cNvPr>
          <p:cNvSpPr/>
          <p:nvPr/>
        </p:nvSpPr>
        <p:spPr>
          <a:xfrm>
            <a:off x="467544" y="2204864"/>
            <a:ext cx="75548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cap="all" dirty="0"/>
              <a:t>Grupo de Trabalho nitrato</a:t>
            </a:r>
            <a:br>
              <a:rPr lang="pt-BR" sz="3200" b="1" cap="all" dirty="0"/>
            </a:br>
            <a:r>
              <a:rPr lang="pt-BR" sz="3200" b="1" cap="all" dirty="0"/>
              <a:t> “nitrato nas águas subterrâneas: desafios frente ao panorama atual” (</a:t>
            </a:r>
            <a:r>
              <a:rPr lang="pt-BR" sz="3200" b="1" cap="all" dirty="0">
                <a:solidFill>
                  <a:srgbClr val="C00000"/>
                </a:solidFill>
              </a:rPr>
              <a:t>versão final</a:t>
            </a:r>
            <a:r>
              <a:rPr lang="pt-BR" sz="3200" b="1" cap="all" dirty="0"/>
              <a:t>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313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C765E65C-DABE-41BF-B9AF-F2A6AD1D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708920"/>
            <a:ext cx="7624260" cy="850106"/>
          </a:xfrm>
        </p:spPr>
        <p:txBody>
          <a:bodyPr/>
          <a:lstStyle/>
          <a:p>
            <a:pPr algn="ctr"/>
            <a:r>
              <a:rPr lang="pt-BR" sz="4400" b="1" dirty="0">
                <a:latin typeface="+mn-lt"/>
              </a:rPr>
              <a:t>VERSÃO FINAL DO DOCUMENTO</a:t>
            </a:r>
            <a:endParaRPr lang="es-ES_tradnl" sz="4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96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C765E65C-DABE-41BF-B9AF-F2A6AD1D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14" y="0"/>
            <a:ext cx="8900114" cy="850106"/>
          </a:xfrm>
        </p:spPr>
        <p:txBody>
          <a:bodyPr/>
          <a:lstStyle/>
          <a:p>
            <a:r>
              <a:rPr lang="pt-BR" sz="3800" b="1" dirty="0">
                <a:latin typeface="+mn-lt"/>
              </a:rPr>
              <a:t>VERSÃO FINAL – RESUMO EXECUTIVO</a:t>
            </a:r>
            <a:endParaRPr lang="es-ES_tradnl" sz="3800" b="1" dirty="0">
              <a:latin typeface="+mn-lt"/>
            </a:endParaRP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="" xmlns:a16="http://schemas.microsoft.com/office/drawing/2014/main" id="{E992FAF3-64A9-4B0C-B469-D402F0807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73" y="1013158"/>
            <a:ext cx="7633220" cy="920719"/>
          </a:xfrm>
        </p:spPr>
        <p:txBody>
          <a:bodyPr>
            <a:noAutofit/>
          </a:bodyPr>
          <a:lstStyle/>
          <a:p>
            <a:pPr marL="457200" indent="-457200">
              <a:lnSpc>
                <a:spcPct val="50000"/>
              </a:lnSpc>
              <a:spcBef>
                <a:spcPts val="0"/>
              </a:spcBef>
              <a:spcAft>
                <a:spcPts val="600"/>
              </a:spcAft>
              <a:buAutoNum type="alphaLcParenR"/>
            </a:pPr>
            <a:r>
              <a:rPr lang="pt-BR" sz="2400" dirty="0"/>
              <a:t>Parte integrante do documento nitrato (07 páginas);</a:t>
            </a:r>
          </a:p>
          <a:p>
            <a:pPr marL="457200" indent="-457200">
              <a:lnSpc>
                <a:spcPct val="50000"/>
              </a:lnSpc>
              <a:spcBef>
                <a:spcPts val="0"/>
              </a:spcBef>
              <a:spcAft>
                <a:spcPts val="600"/>
              </a:spcAft>
              <a:buAutoNum type="alphaLcParenR"/>
            </a:pPr>
            <a:endParaRPr lang="pt-BR" sz="2400" dirty="0"/>
          </a:p>
          <a:p>
            <a:pPr marL="457200" indent="-457200">
              <a:lnSpc>
                <a:spcPct val="50000"/>
              </a:lnSpc>
              <a:spcBef>
                <a:spcPts val="0"/>
              </a:spcBef>
              <a:spcAft>
                <a:spcPts val="600"/>
              </a:spcAft>
              <a:buAutoNum type="alphaLcParenR"/>
            </a:pPr>
            <a:r>
              <a:rPr lang="pt-BR" sz="2400" dirty="0"/>
              <a:t>Redigido no estilo “</a:t>
            </a:r>
            <a:r>
              <a:rPr lang="pt-BR" sz="2400" b="1" i="1" dirty="0"/>
              <a:t>pergunta e resposta</a:t>
            </a:r>
            <a:r>
              <a:rPr lang="pt-BR" sz="2400" dirty="0"/>
              <a:t>”.</a:t>
            </a:r>
          </a:p>
          <a:p>
            <a:pPr marL="457200" indent="-457200">
              <a:spcBef>
                <a:spcPts val="0"/>
              </a:spcBef>
              <a:buAutoNum type="alphaLcParenR"/>
            </a:pPr>
            <a:endParaRPr lang="pt-BR" sz="2400" dirty="0"/>
          </a:p>
          <a:p>
            <a:pPr marL="457200" indent="-457200">
              <a:spcBef>
                <a:spcPts val="0"/>
              </a:spcBef>
              <a:buAutoNum type="alphaLcParenR"/>
            </a:pPr>
            <a:endParaRPr lang="pt-BR" sz="2400" dirty="0"/>
          </a:p>
          <a:p>
            <a:pPr marL="457200" indent="-457200">
              <a:spcBef>
                <a:spcPts val="0"/>
              </a:spcBef>
              <a:buAutoNum type="alphaLcParenR"/>
            </a:pPr>
            <a:endParaRPr lang="pt-BR" sz="2400" dirty="0"/>
          </a:p>
          <a:p>
            <a:pPr marL="457200" indent="-457200">
              <a:spcBef>
                <a:spcPts val="0"/>
              </a:spcBef>
              <a:buAutoNum type="alphaLcParenR"/>
            </a:pPr>
            <a:endParaRPr lang="pt-BR" sz="2400" dirty="0"/>
          </a:p>
          <a:p>
            <a:pPr marL="0" indent="0">
              <a:spcBef>
                <a:spcPts val="0"/>
              </a:spcBef>
              <a:buNone/>
            </a:pPr>
            <a:endParaRPr lang="pt-BR" sz="2400" i="1" dirty="0"/>
          </a:p>
          <a:p>
            <a:pPr marL="0" indent="0">
              <a:spcBef>
                <a:spcPts val="0"/>
              </a:spcBef>
              <a:buNone/>
            </a:pPr>
            <a:endParaRPr lang="pt-BR" sz="2400" i="1" dirty="0"/>
          </a:p>
          <a:p>
            <a:pPr>
              <a:spcBef>
                <a:spcPts val="0"/>
              </a:spcBef>
            </a:pPr>
            <a:endParaRPr lang="pt-BR" sz="2400" dirty="0"/>
          </a:p>
          <a:p>
            <a:pPr marL="114300" indent="0">
              <a:buNone/>
            </a:pPr>
            <a:endParaRPr lang="pt-BR" sz="2400" b="1" u="sng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pt-BR" sz="2400" b="1" u="sng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pt-BR" sz="2400" b="1" u="sng" dirty="0">
              <a:solidFill>
                <a:schemeClr val="tx2"/>
              </a:solidFill>
            </a:endParaRPr>
          </a:p>
          <a:p>
            <a:pPr marL="720000" indent="0" algn="just">
              <a:buNone/>
            </a:pPr>
            <a:endParaRPr lang="pt-BR" sz="2400" i="1" dirty="0"/>
          </a:p>
        </p:txBody>
      </p:sp>
      <p:grpSp>
        <p:nvGrpSpPr>
          <p:cNvPr id="27" name="Agrupar 26">
            <a:extLst>
              <a:ext uri="{FF2B5EF4-FFF2-40B4-BE49-F238E27FC236}">
                <a16:creationId xmlns="" xmlns:a16="http://schemas.microsoft.com/office/drawing/2014/main" id="{D13E67EE-503C-4CD8-AAF8-8547079CDA7D}"/>
              </a:ext>
            </a:extLst>
          </p:cNvPr>
          <p:cNvGrpSpPr/>
          <p:nvPr/>
        </p:nvGrpSpPr>
        <p:grpSpPr>
          <a:xfrm>
            <a:off x="179512" y="2161667"/>
            <a:ext cx="8129339" cy="4507693"/>
            <a:chOff x="1487664" y="2344275"/>
            <a:chExt cx="5991731" cy="4216504"/>
          </a:xfrm>
        </p:grpSpPr>
        <p:sp>
          <p:nvSpPr>
            <p:cNvPr id="28" name="Forma Livre: Forma 27">
              <a:extLst>
                <a:ext uri="{FF2B5EF4-FFF2-40B4-BE49-F238E27FC236}">
                  <a16:creationId xmlns="" xmlns:a16="http://schemas.microsoft.com/office/drawing/2014/main" id="{3209D304-523B-4263-A8AC-5DD4A68750EA}"/>
                </a:ext>
              </a:extLst>
            </p:cNvPr>
            <p:cNvSpPr/>
            <p:nvPr/>
          </p:nvSpPr>
          <p:spPr>
            <a:xfrm>
              <a:off x="1764913" y="2468038"/>
              <a:ext cx="2578817" cy="856819"/>
            </a:xfrm>
            <a:custGeom>
              <a:avLst/>
              <a:gdLst>
                <a:gd name="connsiteX0" fmla="*/ 0 w 2741823"/>
                <a:gd name="connsiteY0" fmla="*/ 0 h 856819"/>
                <a:gd name="connsiteX1" fmla="*/ 2741823 w 2741823"/>
                <a:gd name="connsiteY1" fmla="*/ 0 h 856819"/>
                <a:gd name="connsiteX2" fmla="*/ 2741823 w 2741823"/>
                <a:gd name="connsiteY2" fmla="*/ 856819 h 856819"/>
                <a:gd name="connsiteX3" fmla="*/ 0 w 2741823"/>
                <a:gd name="connsiteY3" fmla="*/ 856819 h 856819"/>
                <a:gd name="connsiteX4" fmla="*/ 0 w 2741823"/>
                <a:gd name="connsiteY4" fmla="*/ 0 h 85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1823" h="856819">
                  <a:moveTo>
                    <a:pt x="0" y="0"/>
                  </a:moveTo>
                  <a:lnTo>
                    <a:pt x="2741823" y="0"/>
                  </a:lnTo>
                  <a:lnTo>
                    <a:pt x="2741823" y="856819"/>
                  </a:lnTo>
                  <a:lnTo>
                    <a:pt x="0" y="8568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0353" tIns="148590" rIns="148590" bIns="148590" numCol="1" spcCol="1270" anchor="ctr" anchorCtr="0">
              <a:noAutofit/>
            </a:bodyPr>
            <a:lstStyle/>
            <a:p>
              <a:pPr lvl="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/>
                <a:t>Por que o nitrato é um contaminante tão problemático e qual é a importância desta publicação?</a:t>
              </a:r>
              <a:endParaRPr lang="pt-BR" sz="1600" kern="1200" dirty="0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="" xmlns:a16="http://schemas.microsoft.com/office/drawing/2014/main" id="{68B7D9B0-0334-4E83-98A8-754D60823EE6}"/>
                </a:ext>
              </a:extLst>
            </p:cNvPr>
            <p:cNvSpPr/>
            <p:nvPr/>
          </p:nvSpPr>
          <p:spPr>
            <a:xfrm>
              <a:off x="1487664" y="2344275"/>
              <a:ext cx="599773" cy="89966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pt-BR" dirty="0"/>
            </a:p>
            <a:p>
              <a:pPr algn="ctr"/>
              <a:r>
                <a:rPr lang="pt-BR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="" xmlns:a16="http://schemas.microsoft.com/office/drawing/2014/main" id="{EDBA2F43-F87B-4946-8FCB-AE790D940501}"/>
                </a:ext>
              </a:extLst>
            </p:cNvPr>
            <p:cNvSpPr/>
            <p:nvPr/>
          </p:nvSpPr>
          <p:spPr>
            <a:xfrm>
              <a:off x="4816336" y="2468038"/>
              <a:ext cx="2663059" cy="856819"/>
            </a:xfrm>
            <a:custGeom>
              <a:avLst/>
              <a:gdLst>
                <a:gd name="connsiteX0" fmla="*/ 0 w 2741823"/>
                <a:gd name="connsiteY0" fmla="*/ 0 h 856819"/>
                <a:gd name="connsiteX1" fmla="*/ 2741823 w 2741823"/>
                <a:gd name="connsiteY1" fmla="*/ 0 h 856819"/>
                <a:gd name="connsiteX2" fmla="*/ 2741823 w 2741823"/>
                <a:gd name="connsiteY2" fmla="*/ 856819 h 856819"/>
                <a:gd name="connsiteX3" fmla="*/ 0 w 2741823"/>
                <a:gd name="connsiteY3" fmla="*/ 856819 h 856819"/>
                <a:gd name="connsiteX4" fmla="*/ 0 w 2741823"/>
                <a:gd name="connsiteY4" fmla="*/ 0 h 85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1823" h="856819">
                  <a:moveTo>
                    <a:pt x="0" y="0"/>
                  </a:moveTo>
                  <a:lnTo>
                    <a:pt x="2741823" y="0"/>
                  </a:lnTo>
                  <a:lnTo>
                    <a:pt x="2741823" y="856819"/>
                  </a:lnTo>
                  <a:lnTo>
                    <a:pt x="0" y="8568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0353" tIns="148590" rIns="148590" bIns="148590" numCol="1" spcCol="1270" anchor="ctr" anchorCtr="0">
              <a:noAutofit/>
            </a:bodyPr>
            <a:lstStyle/>
            <a:p>
              <a:pPr lvl="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/>
                <a:t>Quais são os valores de potabilidade e as consequências da contaminação por nitrato na saúde humana e animal?</a:t>
              </a:r>
              <a:endParaRPr lang="pt-BR" sz="1600" kern="1200" dirty="0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="" xmlns:a16="http://schemas.microsoft.com/office/drawing/2014/main" id="{7478ECDE-3553-4304-BBD1-15A106B35173}"/>
                </a:ext>
              </a:extLst>
            </p:cNvPr>
            <p:cNvSpPr/>
            <p:nvPr/>
          </p:nvSpPr>
          <p:spPr>
            <a:xfrm>
              <a:off x="4512807" y="2344275"/>
              <a:ext cx="599773" cy="89966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 dirty="0"/>
            </a:p>
            <a:p>
              <a:pPr algn="ctr"/>
              <a:r>
                <a:rPr lang="pt-BR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="" xmlns:a16="http://schemas.microsoft.com/office/drawing/2014/main" id="{BA650DDE-8EAC-40E0-9203-827E413B0C17}"/>
                </a:ext>
              </a:extLst>
            </p:cNvPr>
            <p:cNvSpPr/>
            <p:nvPr/>
          </p:nvSpPr>
          <p:spPr>
            <a:xfrm>
              <a:off x="1764913" y="3546679"/>
              <a:ext cx="2578817" cy="856819"/>
            </a:xfrm>
            <a:custGeom>
              <a:avLst/>
              <a:gdLst>
                <a:gd name="connsiteX0" fmla="*/ 0 w 2741823"/>
                <a:gd name="connsiteY0" fmla="*/ 0 h 856819"/>
                <a:gd name="connsiteX1" fmla="*/ 2741823 w 2741823"/>
                <a:gd name="connsiteY1" fmla="*/ 0 h 856819"/>
                <a:gd name="connsiteX2" fmla="*/ 2741823 w 2741823"/>
                <a:gd name="connsiteY2" fmla="*/ 856819 h 856819"/>
                <a:gd name="connsiteX3" fmla="*/ 0 w 2741823"/>
                <a:gd name="connsiteY3" fmla="*/ 856819 h 856819"/>
                <a:gd name="connsiteX4" fmla="*/ 0 w 2741823"/>
                <a:gd name="connsiteY4" fmla="*/ 0 h 85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1823" h="856819">
                  <a:moveTo>
                    <a:pt x="0" y="0"/>
                  </a:moveTo>
                  <a:lnTo>
                    <a:pt x="2741823" y="0"/>
                  </a:lnTo>
                  <a:lnTo>
                    <a:pt x="2741823" y="856819"/>
                  </a:lnTo>
                  <a:lnTo>
                    <a:pt x="0" y="8568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0353" tIns="148590" rIns="148590" bIns="148590" numCol="1" spcCol="1270" anchor="ctr" anchorCtr="0">
              <a:noAutofit/>
            </a:bodyPr>
            <a:lstStyle/>
            <a:p>
              <a:pPr lvl="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/>
                <a:t>Como os aquíferos são contaminados por nitrato?</a:t>
              </a:r>
              <a:endParaRPr lang="pt-BR" sz="1600" kern="1200" dirty="0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="" xmlns:a16="http://schemas.microsoft.com/office/drawing/2014/main" id="{DF27F070-6C74-4CC2-843C-A4A9577B7905}"/>
                </a:ext>
              </a:extLst>
            </p:cNvPr>
            <p:cNvSpPr/>
            <p:nvPr/>
          </p:nvSpPr>
          <p:spPr>
            <a:xfrm>
              <a:off x="1487664" y="3422916"/>
              <a:ext cx="599773" cy="89966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 dirty="0"/>
            </a:p>
            <a:p>
              <a:pPr algn="ctr"/>
              <a:r>
                <a:rPr lang="pt-BR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="" xmlns:a16="http://schemas.microsoft.com/office/drawing/2014/main" id="{F45555E4-8B0F-4606-88A4-40E6CC9F5096}"/>
                </a:ext>
              </a:extLst>
            </p:cNvPr>
            <p:cNvSpPr/>
            <p:nvPr/>
          </p:nvSpPr>
          <p:spPr>
            <a:xfrm>
              <a:off x="4816334" y="3546679"/>
              <a:ext cx="2663060" cy="856819"/>
            </a:xfrm>
            <a:custGeom>
              <a:avLst/>
              <a:gdLst>
                <a:gd name="connsiteX0" fmla="*/ 0 w 2741823"/>
                <a:gd name="connsiteY0" fmla="*/ 0 h 856819"/>
                <a:gd name="connsiteX1" fmla="*/ 2741823 w 2741823"/>
                <a:gd name="connsiteY1" fmla="*/ 0 h 856819"/>
                <a:gd name="connsiteX2" fmla="*/ 2741823 w 2741823"/>
                <a:gd name="connsiteY2" fmla="*/ 856819 h 856819"/>
                <a:gd name="connsiteX3" fmla="*/ 0 w 2741823"/>
                <a:gd name="connsiteY3" fmla="*/ 856819 h 856819"/>
                <a:gd name="connsiteX4" fmla="*/ 0 w 2741823"/>
                <a:gd name="connsiteY4" fmla="*/ 0 h 85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1823" h="856819">
                  <a:moveTo>
                    <a:pt x="0" y="0"/>
                  </a:moveTo>
                  <a:lnTo>
                    <a:pt x="2741823" y="0"/>
                  </a:lnTo>
                  <a:lnTo>
                    <a:pt x="2741823" y="856819"/>
                  </a:lnTo>
                  <a:lnTo>
                    <a:pt x="0" y="8568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0353" tIns="148590" rIns="148590" bIns="148590" numCol="1" spcCol="1270" anchor="ctr" anchorCtr="0">
              <a:noAutofit/>
            </a:bodyPr>
            <a:lstStyle/>
            <a:p>
              <a:pPr lvl="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/>
                <a:t>Os aquíferos do Estado de São Paulo estão contaminados por nitrato?</a:t>
              </a:r>
              <a:endParaRPr lang="pt-BR" sz="1600" kern="1200" dirty="0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="" xmlns:a16="http://schemas.microsoft.com/office/drawing/2014/main" id="{F274AD0E-64F5-4AC6-9046-6ECD8AE6D417}"/>
                </a:ext>
              </a:extLst>
            </p:cNvPr>
            <p:cNvSpPr/>
            <p:nvPr/>
          </p:nvSpPr>
          <p:spPr>
            <a:xfrm>
              <a:off x="4512807" y="3422916"/>
              <a:ext cx="599773" cy="89966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pt-BR" b="1" dirty="0"/>
            </a:p>
            <a:p>
              <a:pPr algn="ctr"/>
              <a:r>
                <a:rPr lang="pt-BR" b="1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="" xmlns:a16="http://schemas.microsoft.com/office/drawing/2014/main" id="{51F51048-5FE8-4E91-8F28-A6ECAE1DE988}"/>
                </a:ext>
              </a:extLst>
            </p:cNvPr>
            <p:cNvSpPr/>
            <p:nvPr/>
          </p:nvSpPr>
          <p:spPr>
            <a:xfrm>
              <a:off x="1764913" y="4625319"/>
              <a:ext cx="2578817" cy="856819"/>
            </a:xfrm>
            <a:custGeom>
              <a:avLst/>
              <a:gdLst>
                <a:gd name="connsiteX0" fmla="*/ 0 w 2741823"/>
                <a:gd name="connsiteY0" fmla="*/ 0 h 856819"/>
                <a:gd name="connsiteX1" fmla="*/ 2741823 w 2741823"/>
                <a:gd name="connsiteY1" fmla="*/ 0 h 856819"/>
                <a:gd name="connsiteX2" fmla="*/ 2741823 w 2741823"/>
                <a:gd name="connsiteY2" fmla="*/ 856819 h 856819"/>
                <a:gd name="connsiteX3" fmla="*/ 0 w 2741823"/>
                <a:gd name="connsiteY3" fmla="*/ 856819 h 856819"/>
                <a:gd name="connsiteX4" fmla="*/ 0 w 2741823"/>
                <a:gd name="connsiteY4" fmla="*/ 0 h 85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1823" h="856819">
                  <a:moveTo>
                    <a:pt x="0" y="0"/>
                  </a:moveTo>
                  <a:lnTo>
                    <a:pt x="2741823" y="0"/>
                  </a:lnTo>
                  <a:lnTo>
                    <a:pt x="2741823" y="856819"/>
                  </a:lnTo>
                  <a:lnTo>
                    <a:pt x="0" y="8568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0353" tIns="148590" rIns="148590" bIns="148590" numCol="1" spcCol="1270" anchor="ctr" anchorCtr="0">
              <a:noAutofit/>
            </a:bodyPr>
            <a:lstStyle/>
            <a:p>
              <a:pPr lvl="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/>
                <a:t>Como avaliar o perigo de contaminação das águas subterrâneas por nitrato?</a:t>
              </a:r>
              <a:endParaRPr lang="pt-BR" sz="1600" kern="1200" dirty="0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="" xmlns:a16="http://schemas.microsoft.com/office/drawing/2014/main" id="{9B53306F-468F-4BF6-BA1B-7FCE9775E571}"/>
                </a:ext>
              </a:extLst>
            </p:cNvPr>
            <p:cNvSpPr/>
            <p:nvPr/>
          </p:nvSpPr>
          <p:spPr>
            <a:xfrm>
              <a:off x="1487664" y="4501557"/>
              <a:ext cx="599773" cy="89966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 dirty="0"/>
            </a:p>
            <a:p>
              <a:pPr algn="ctr"/>
              <a:r>
                <a:rPr lang="pt-BR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8" name="Forma Livre: Forma 37">
              <a:extLst>
                <a:ext uri="{FF2B5EF4-FFF2-40B4-BE49-F238E27FC236}">
                  <a16:creationId xmlns="" xmlns:a16="http://schemas.microsoft.com/office/drawing/2014/main" id="{0EBC435F-7FCD-4177-B362-258C77A7A594}"/>
                </a:ext>
              </a:extLst>
            </p:cNvPr>
            <p:cNvSpPr/>
            <p:nvPr/>
          </p:nvSpPr>
          <p:spPr>
            <a:xfrm>
              <a:off x="4816334" y="4625319"/>
              <a:ext cx="2663061" cy="856819"/>
            </a:xfrm>
            <a:custGeom>
              <a:avLst/>
              <a:gdLst>
                <a:gd name="connsiteX0" fmla="*/ 0 w 2741823"/>
                <a:gd name="connsiteY0" fmla="*/ 0 h 856819"/>
                <a:gd name="connsiteX1" fmla="*/ 2741823 w 2741823"/>
                <a:gd name="connsiteY1" fmla="*/ 0 h 856819"/>
                <a:gd name="connsiteX2" fmla="*/ 2741823 w 2741823"/>
                <a:gd name="connsiteY2" fmla="*/ 856819 h 856819"/>
                <a:gd name="connsiteX3" fmla="*/ 0 w 2741823"/>
                <a:gd name="connsiteY3" fmla="*/ 856819 h 856819"/>
                <a:gd name="connsiteX4" fmla="*/ 0 w 2741823"/>
                <a:gd name="connsiteY4" fmla="*/ 0 h 85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1823" h="856819">
                  <a:moveTo>
                    <a:pt x="0" y="0"/>
                  </a:moveTo>
                  <a:lnTo>
                    <a:pt x="2741823" y="0"/>
                  </a:lnTo>
                  <a:lnTo>
                    <a:pt x="2741823" y="856819"/>
                  </a:lnTo>
                  <a:lnTo>
                    <a:pt x="0" y="8568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0353" tIns="148590" rIns="148590" bIns="148590" numCol="1" spcCol="1270" anchor="ctr" anchorCtr="0">
              <a:noAutofit/>
            </a:bodyPr>
            <a:lstStyle/>
            <a:p>
              <a:pPr lvl="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/>
                <a:t>Como mitigar o problema da contaminação por nitrato?</a:t>
              </a:r>
              <a:endParaRPr lang="pt-BR" sz="1600" kern="1200" dirty="0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="" xmlns:a16="http://schemas.microsoft.com/office/drawing/2014/main" id="{E117325F-8C55-4266-AD61-7EF4CFFE18E6}"/>
                </a:ext>
              </a:extLst>
            </p:cNvPr>
            <p:cNvSpPr/>
            <p:nvPr/>
          </p:nvSpPr>
          <p:spPr>
            <a:xfrm>
              <a:off x="4512807" y="4501557"/>
              <a:ext cx="599773" cy="89966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pt-BR" dirty="0"/>
            </a:p>
            <a:p>
              <a:pPr algn="ctr"/>
              <a:r>
                <a:rPr lang="pt-BR" b="1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0" name="Forma Livre: Forma 39">
              <a:extLst>
                <a:ext uri="{FF2B5EF4-FFF2-40B4-BE49-F238E27FC236}">
                  <a16:creationId xmlns="" xmlns:a16="http://schemas.microsoft.com/office/drawing/2014/main" id="{3DAFA5E4-24B9-4679-BAF6-B3DB5D684B52}"/>
                </a:ext>
              </a:extLst>
            </p:cNvPr>
            <p:cNvSpPr/>
            <p:nvPr/>
          </p:nvSpPr>
          <p:spPr>
            <a:xfrm>
              <a:off x="3268713" y="5703960"/>
              <a:ext cx="2829501" cy="856819"/>
            </a:xfrm>
            <a:custGeom>
              <a:avLst/>
              <a:gdLst>
                <a:gd name="connsiteX0" fmla="*/ 0 w 2741823"/>
                <a:gd name="connsiteY0" fmla="*/ 0 h 856819"/>
                <a:gd name="connsiteX1" fmla="*/ 2741823 w 2741823"/>
                <a:gd name="connsiteY1" fmla="*/ 0 h 856819"/>
                <a:gd name="connsiteX2" fmla="*/ 2741823 w 2741823"/>
                <a:gd name="connsiteY2" fmla="*/ 856819 h 856819"/>
                <a:gd name="connsiteX3" fmla="*/ 0 w 2741823"/>
                <a:gd name="connsiteY3" fmla="*/ 856819 h 856819"/>
                <a:gd name="connsiteX4" fmla="*/ 0 w 2741823"/>
                <a:gd name="connsiteY4" fmla="*/ 0 h 85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1823" h="856819">
                  <a:moveTo>
                    <a:pt x="0" y="0"/>
                  </a:moveTo>
                  <a:lnTo>
                    <a:pt x="2741823" y="0"/>
                  </a:lnTo>
                  <a:lnTo>
                    <a:pt x="2741823" y="856819"/>
                  </a:lnTo>
                  <a:lnTo>
                    <a:pt x="0" y="8568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0353" tIns="148590" rIns="148590" bIns="148590" numCol="1" spcCol="1270" anchor="ctr" anchorCtr="0">
              <a:noAutofit/>
            </a:bodyPr>
            <a:lstStyle/>
            <a:p>
              <a:pPr lvl="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/>
                <a:t>O que fazer para evitar a contaminação dos aquíferos por nitrato?</a:t>
              </a:r>
              <a:endParaRPr lang="pt-BR" sz="1600" kern="1200" dirty="0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="" xmlns:a16="http://schemas.microsoft.com/office/drawing/2014/main" id="{40FCFDE0-8211-4248-9B13-D40C17D41EA1}"/>
                </a:ext>
              </a:extLst>
            </p:cNvPr>
            <p:cNvSpPr/>
            <p:nvPr/>
          </p:nvSpPr>
          <p:spPr>
            <a:xfrm>
              <a:off x="3000236" y="5580198"/>
              <a:ext cx="599773" cy="89966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pt-BR" b="1" dirty="0">
                <a:solidFill>
                  <a:schemeClr val="tx1"/>
                </a:solidFill>
              </a:endParaRPr>
            </a:p>
            <a:p>
              <a:pPr algn="ctr"/>
              <a:r>
                <a:rPr lang="pt-BR" b="1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28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C765E65C-DABE-41BF-B9AF-F2A6AD1D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14" y="0"/>
            <a:ext cx="8900114" cy="850106"/>
          </a:xfrm>
        </p:spPr>
        <p:txBody>
          <a:bodyPr/>
          <a:lstStyle/>
          <a:p>
            <a:r>
              <a:rPr lang="pt-BR" sz="3800" b="1" dirty="0">
                <a:latin typeface="+mn-lt"/>
              </a:rPr>
              <a:t>VERSÃO FINAL – RECOMENDAÇÕES</a:t>
            </a:r>
            <a:endParaRPr lang="es-ES_tradnl" sz="3800" b="1" dirty="0">
              <a:latin typeface="+mn-lt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64DD05A2-48EE-4821-8E01-9886ED217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60" y="651835"/>
            <a:ext cx="4552392" cy="37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0099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6.1. Órgãos de Governos Estadual e Municipal</a:t>
            </a:r>
            <a:endParaRPr kumimoji="0" lang="en-GB" altLang="pt-BR" b="0" i="0" u="none" strike="noStrike" cap="none" normalizeH="0" baseline="0" dirty="0">
              <a:ln>
                <a:noFill/>
              </a:ln>
              <a:solidFill>
                <a:srgbClr val="0099FF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22" name="Tabela 21">
            <a:extLst>
              <a:ext uri="{FF2B5EF4-FFF2-40B4-BE49-F238E27FC236}">
                <a16:creationId xmlns="" xmlns:a16="http://schemas.microsoft.com/office/drawing/2014/main" id="{AB8B4F9E-37DD-4735-A30C-4984B4020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932472"/>
              </p:ext>
            </p:extLst>
          </p:nvPr>
        </p:nvGraphicFramePr>
        <p:xfrm>
          <a:off x="27159" y="1048385"/>
          <a:ext cx="8388424" cy="5715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4481">
                  <a:extLst>
                    <a:ext uri="{9D8B030D-6E8A-4147-A177-3AD203B41FA5}">
                      <a16:colId xmlns="" xmlns:a16="http://schemas.microsoft.com/office/drawing/2014/main" val="152057783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1250579682"/>
                    </a:ext>
                  </a:extLst>
                </a:gridCol>
                <a:gridCol w="5787799">
                  <a:extLst>
                    <a:ext uri="{9D8B030D-6E8A-4147-A177-3AD203B41FA5}">
                      <a16:colId xmlns="" xmlns:a16="http://schemas.microsoft.com/office/drawing/2014/main" val="3709392036"/>
                    </a:ext>
                  </a:extLst>
                </a:gridCol>
              </a:tblGrid>
              <a:tr h="2098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Tema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Aspecto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Recomendação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9147775"/>
                  </a:ext>
                </a:extLst>
              </a:tr>
              <a:tr h="274303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A. Gerenciamento de áreas contaminadas por nitrato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a.1) Falta de conhecimento sobre as áreas contaminadas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*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Intensificar as ações dos órgãos de fiscalização e controle do Estado e municípios no que se refere ao mapeamento e identificação de fontes potenciais de contaminação, </a:t>
                      </a:r>
                      <a:r>
                        <a:rPr lang="pt-B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áreas urbanas e rurais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pt-BR" sz="1400" dirty="0"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Definir diretrizes estaduais para o conhecimento e gerenciamento simplificado das áreas contaminadas por nitrato, </a:t>
                      </a:r>
                      <a:r>
                        <a:rPr lang="pt-B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baseadas na gestão de risco à saúde humana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 smtClean="0"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pt-B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Definir diretrizes estaduais para o conhecimento e gerenciamento simplificado das áreas contaminadas por nitrato, baseadas na gestão de risco à saúde humana</a:t>
                      </a:r>
                      <a:r>
                        <a:rPr lang="pt-BR" sz="1400" dirty="0" smtClean="0">
                          <a:effectLst/>
                          <a:latin typeface="Calibri" panose="020F0502020204030204" pitchFamily="34" charset="0"/>
                        </a:rPr>
                        <a:t>;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*Estabelecer programas de monitoramento específico para os casos de contaminação, visando melhorar o conhecimento da pluma de nitrato no aquífero.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extLst>
                  <a:ext uri="{0D108BD9-81ED-4DB2-BD59-A6C34878D82A}">
                    <a16:rowId xmlns="" xmlns:a16="http://schemas.microsoft.com/office/drawing/2014/main" val="3139065232"/>
                  </a:ext>
                </a:extLst>
              </a:tr>
              <a:tr h="83939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</a:rPr>
                        <a:t>a.2) Dispersão de informações entre diferentes órgãos públicos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*Integrar os dados de qualidade de água subterrânea da CETESB, Vigilância Sanitária e dos prestadores de serviços de saneamento básico dos municípios, visando aprimorar o diagnóstico da qualidade das águas subterrâneas do Estado.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extLst>
                  <a:ext uri="{0D108BD9-81ED-4DB2-BD59-A6C34878D82A}">
                    <a16:rowId xmlns="" xmlns:a16="http://schemas.microsoft.com/office/drawing/2014/main" val="2805996127"/>
                  </a:ext>
                </a:extLst>
              </a:tr>
              <a:tr h="18286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a.3) Gerenciamento do poço impactado ou contaminado por nitrato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pt-BR" sz="1400" strike="dblStrike" baseline="0" dirty="0">
                          <a:effectLst/>
                          <a:latin typeface="Calibri" panose="020F0502020204030204" pitchFamily="34" charset="0"/>
                        </a:rPr>
                        <a:t>Estabelecer normativas para a concessão de outorga de direito de uso da água subterrânea para outros fins que não o consumo humano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;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*Estabelecer normativa visando o monitoramento dos poços, cuja frequência dependerá do intervalo de concentração (0-5 mg/L N-NO</a:t>
                      </a:r>
                      <a:r>
                        <a:rPr lang="pt-BR" sz="1400" baseline="-250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pt-BR" sz="1400" baseline="300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; 5-10 mg/L N-NO</a:t>
                      </a:r>
                      <a:r>
                        <a:rPr lang="pt-BR" sz="1400" baseline="-250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pt-BR" sz="1400" baseline="300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; &gt;10 mg/L N-NO</a:t>
                      </a:r>
                      <a:r>
                        <a:rPr lang="pt-BR" sz="1400" baseline="-250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pt-BR" sz="1400" baseline="300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);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*Criar, manter e atualizar um banco de dados dos resultados do monitoramento </a:t>
                      </a:r>
                      <a:r>
                        <a:rPr lang="pt-BR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da qualidade da água 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dos poços e, periodicamente, avaliar o cenário de contaminação por nitrato.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extLst>
                  <a:ext uri="{0D108BD9-81ED-4DB2-BD59-A6C34878D82A}">
                    <a16:rowId xmlns="" xmlns:a16="http://schemas.microsoft.com/office/drawing/2014/main" val="1576199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2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C765E65C-DABE-41BF-B9AF-F2A6AD1D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14" y="0"/>
            <a:ext cx="8900114" cy="850106"/>
          </a:xfrm>
        </p:spPr>
        <p:txBody>
          <a:bodyPr/>
          <a:lstStyle/>
          <a:p>
            <a:r>
              <a:rPr lang="pt-BR" sz="3800" b="1" dirty="0">
                <a:latin typeface="+mn-lt"/>
              </a:rPr>
              <a:t>VERSÃO FINAL – RECOMENDAÇÕES</a:t>
            </a:r>
            <a:endParaRPr lang="es-ES_tradnl" sz="3800" b="1" dirty="0">
              <a:latin typeface="+mn-lt"/>
            </a:endParaRPr>
          </a:p>
        </p:txBody>
      </p:sp>
      <p:graphicFrame>
        <p:nvGraphicFramePr>
          <p:cNvPr id="20" name="Tabela 19">
            <a:extLst>
              <a:ext uri="{FF2B5EF4-FFF2-40B4-BE49-F238E27FC236}">
                <a16:creationId xmlns="" xmlns:a16="http://schemas.microsoft.com/office/drawing/2014/main" id="{A5877FFE-265C-4316-A42B-E22F06586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972688"/>
              </p:ext>
            </p:extLst>
          </p:nvPr>
        </p:nvGraphicFramePr>
        <p:xfrm>
          <a:off x="227607" y="1245439"/>
          <a:ext cx="8152572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057">
                  <a:extLst>
                    <a:ext uri="{9D8B030D-6E8A-4147-A177-3AD203B41FA5}">
                      <a16:colId xmlns="" xmlns:a16="http://schemas.microsoft.com/office/drawing/2014/main" val="1151498670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1420316067"/>
                    </a:ext>
                  </a:extLst>
                </a:gridCol>
                <a:gridCol w="5320347">
                  <a:extLst>
                    <a:ext uri="{9D8B030D-6E8A-4147-A177-3AD203B41FA5}">
                      <a16:colId xmlns="" xmlns:a16="http://schemas.microsoft.com/office/drawing/2014/main" val="3232298438"/>
                    </a:ext>
                  </a:extLst>
                </a:gridCol>
              </a:tblGrid>
              <a:tr h="2258109"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A. Gerenciamento de áreas contaminadas por nitrato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6621" marR="4662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a.4) Proteção da qualidade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6621" marR="46621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*Adotar medidas necessárias para o controle das fontes potenciais de contaminação</a:t>
                      </a:r>
                      <a:r>
                        <a:rPr lang="pt-BR" sz="1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, em áreas</a:t>
                      </a:r>
                      <a:r>
                        <a:rPr lang="pt-BR" sz="1400" b="0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urbanas e rurais</a:t>
                      </a: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;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*Estabelecer mecanismos para a efetiva implementação dos perímetros de proteção, </a:t>
                      </a:r>
                      <a:r>
                        <a:rPr lang="pt-BR" sz="1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conforme os </a:t>
                      </a: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termos previstos na legislação;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pt-BR" sz="1400" b="0" strike="dbl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Aprovar e incorporar as áreas de proteção de poços e o Catálogo de Diretrizes e Restrições aos Planos Diretores Municipais</a:t>
                      </a: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;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*</a:t>
                      </a:r>
                      <a:r>
                        <a:rPr lang="pt-BR" sz="14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Estabelecer mecanismos para o financiamento de campanhas de análises químicas periódicas de água em poços de pequenas propriedades rurais, como forma de monitoramento da qualidade das águas subterrâneas nessas regiões.</a:t>
                      </a:r>
                      <a:endParaRPr lang="pt-BR" sz="14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6621" marR="46621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0174449"/>
                  </a:ext>
                </a:extLst>
              </a:tr>
              <a:tr h="82882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Aspectos construtivos dos poços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6621" marR="4662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</a:rPr>
                        <a:t>b.1) Regularização dos poços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6621" marR="4662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*Estabelecer programas efetivos de comunicação social e educação ambiental, incluindo os perfuradores, usuários e a sociedade em geral, visando demonstrar a importância dos mesmos na gestão dos recursos hídricos. Em relação ao usuário, motivá-lo a regularizar o poço</a:t>
                      </a:r>
                      <a:r>
                        <a:rPr lang="pt-BR" sz="1400" kern="1200" dirty="0">
                          <a:solidFill>
                            <a:srgbClr val="0099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perfurado em área urbana ou rural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6621" marR="46621" marT="0" marB="0" anchor="ctr"/>
                </a:tc>
                <a:extLst>
                  <a:ext uri="{0D108BD9-81ED-4DB2-BD59-A6C34878D82A}">
                    <a16:rowId xmlns="" xmlns:a16="http://schemas.microsoft.com/office/drawing/2014/main" val="4023128071"/>
                  </a:ext>
                </a:extLst>
              </a:tr>
              <a:tr h="4144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b.2) Construção de novos poços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6621" marR="4662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pt-BR" sz="1400" strike="dblStrike" baseline="0" dirty="0">
                          <a:effectLst/>
                          <a:latin typeface="Calibri" panose="020F0502020204030204" pitchFamily="34" charset="0"/>
                        </a:rPr>
                        <a:t>Manter o controle do Estado sobre as informações relativas aos aspectos técnicos e construtivos dos novos poços;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pt-B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Estabelecer os critérios para solicitação e organização sistemática das informações relativas aos aspectos técnicos e construtivos dos novos poços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6621" marR="46621" marT="0" marB="0" anchor="ctr"/>
                </a:tc>
                <a:extLst>
                  <a:ext uri="{0D108BD9-81ED-4DB2-BD59-A6C34878D82A}">
                    <a16:rowId xmlns="" xmlns:a16="http://schemas.microsoft.com/office/drawing/2014/main" val="2166694577"/>
                  </a:ext>
                </a:extLst>
              </a:tr>
            </a:tbl>
          </a:graphicData>
        </a:graphic>
      </p:graphicFrame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64DD05A2-48EE-4821-8E01-9886ED217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60" y="651835"/>
            <a:ext cx="4552392" cy="37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0099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6.1. Órgãos de Governos Estadual e Municipal</a:t>
            </a:r>
            <a:endParaRPr kumimoji="0" lang="en-GB" altLang="pt-BR" b="0" i="0" u="none" strike="noStrike" cap="none" normalizeH="0" baseline="0" dirty="0">
              <a:ln>
                <a:noFill/>
              </a:ln>
              <a:solidFill>
                <a:srgbClr val="0099FF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2732"/>
              </p:ext>
            </p:extLst>
          </p:nvPr>
        </p:nvGraphicFramePr>
        <p:xfrm>
          <a:off x="230055" y="1047168"/>
          <a:ext cx="8150124" cy="21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76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203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029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Tema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Aspecto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Recomendação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34DEC064-C8FA-4E2A-B141-20BECA44BBE4}"/>
              </a:ext>
            </a:extLst>
          </p:cNvPr>
          <p:cNvSpPr txBox="1"/>
          <p:nvPr/>
        </p:nvSpPr>
        <p:spPr>
          <a:xfrm>
            <a:off x="1475656" y="577508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Calibri" panose="020F0502020204030204" pitchFamily="34" charset="0"/>
              </a:rPr>
              <a:t>OBS: </a:t>
            </a:r>
          </a:p>
          <a:p>
            <a:r>
              <a:rPr lang="pt-BR" sz="1200" strike="dblStrike" dirty="0">
                <a:latin typeface="Calibri" panose="020F0502020204030204" pitchFamily="34" charset="0"/>
              </a:rPr>
              <a:t>Manter</a:t>
            </a:r>
            <a:r>
              <a:rPr lang="pt-BR" sz="1200" dirty="0">
                <a:latin typeface="Calibri" panose="020F0502020204030204" pitchFamily="34" charset="0"/>
              </a:rPr>
              <a:t> – Conteúdo excluído do documento</a:t>
            </a:r>
          </a:p>
          <a:p>
            <a:r>
              <a:rPr lang="pt-BR" sz="1200" dirty="0">
                <a:solidFill>
                  <a:srgbClr val="C00000"/>
                </a:solidFill>
              </a:rPr>
              <a:t>Estabelecer</a:t>
            </a:r>
            <a:r>
              <a:rPr lang="pt-BR" sz="1200" dirty="0"/>
              <a:t> – Conteúdo incluído no documento</a:t>
            </a:r>
          </a:p>
        </p:txBody>
      </p:sp>
    </p:spTree>
    <p:extLst>
      <p:ext uri="{BB962C8B-B14F-4D97-AF65-F5344CB8AC3E}">
        <p14:creationId xmlns:p14="http://schemas.microsoft.com/office/powerpoint/2010/main" val="409541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C765E65C-DABE-41BF-B9AF-F2A6AD1D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14" y="0"/>
            <a:ext cx="8900114" cy="850106"/>
          </a:xfrm>
        </p:spPr>
        <p:txBody>
          <a:bodyPr/>
          <a:lstStyle/>
          <a:p>
            <a:r>
              <a:rPr lang="pt-BR" sz="3800" b="1" dirty="0">
                <a:latin typeface="+mn-lt"/>
              </a:rPr>
              <a:t>VERSÃO FINAL – RECOMENDAÇÕES</a:t>
            </a:r>
            <a:endParaRPr lang="es-ES_tradnl" sz="3800" b="1" dirty="0">
              <a:latin typeface="+mn-lt"/>
            </a:endParaRPr>
          </a:p>
        </p:txBody>
      </p:sp>
      <p:graphicFrame>
        <p:nvGraphicFramePr>
          <p:cNvPr id="20" name="Tabela 19">
            <a:extLst>
              <a:ext uri="{FF2B5EF4-FFF2-40B4-BE49-F238E27FC236}">
                <a16:creationId xmlns="" xmlns:a16="http://schemas.microsoft.com/office/drawing/2014/main" id="{A5877FFE-265C-4316-A42B-E22F06586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23361"/>
              </p:ext>
            </p:extLst>
          </p:nvPr>
        </p:nvGraphicFramePr>
        <p:xfrm>
          <a:off x="165960" y="1228456"/>
          <a:ext cx="8057679" cy="3779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0669">
                  <a:extLst>
                    <a:ext uri="{9D8B030D-6E8A-4147-A177-3AD203B41FA5}">
                      <a16:colId xmlns="" xmlns:a16="http://schemas.microsoft.com/office/drawing/2014/main" val="1151498670"/>
                    </a:ext>
                  </a:extLst>
                </a:gridCol>
                <a:gridCol w="1328418">
                  <a:extLst>
                    <a:ext uri="{9D8B030D-6E8A-4147-A177-3AD203B41FA5}">
                      <a16:colId xmlns="" xmlns:a16="http://schemas.microsoft.com/office/drawing/2014/main" val="1420316067"/>
                    </a:ext>
                  </a:extLst>
                </a:gridCol>
                <a:gridCol w="5328592">
                  <a:extLst>
                    <a:ext uri="{9D8B030D-6E8A-4147-A177-3AD203B41FA5}">
                      <a16:colId xmlns="" xmlns:a16="http://schemas.microsoft.com/office/drawing/2014/main" val="3232298438"/>
                    </a:ext>
                  </a:extLst>
                </a:gridCol>
              </a:tblGrid>
              <a:tr h="62422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C. Universalização do serviço de esgotamento sanitário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6621" marR="4662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c.1) Manutenção da rede de esgoto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6621" marR="46621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*Melhorar os sistemas de coleta e tratamento de esgotos, com a substituição de redes antigas.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6621" marR="46621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1854917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c.2) Cobertura insuficiente da rede de esgoto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6621" marR="4662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*Ampliar a cobertura de coleta e tratamento do esgoto;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*Fortalecer a fiscalização, </a:t>
                      </a:r>
                      <a:r>
                        <a:rPr lang="pt-B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 o intuito de 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eliminar a ocorrência de ligações clandestinas e garantir a ligação do usuário à rede coletora de esgoto;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*Realizar a instalação da rede de esgoto, prévia à ocupação urbana.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6621" marR="46621" marT="0" marB="0" anchor="ctr"/>
                </a:tc>
                <a:extLst>
                  <a:ext uri="{0D108BD9-81ED-4DB2-BD59-A6C34878D82A}">
                    <a16:rowId xmlns="" xmlns:a16="http://schemas.microsoft.com/office/drawing/2014/main" val="4129097899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c.3) Redução da emissão de esgoto em áreas rurais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6621" marR="4662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*Adotar programas de comunicação social, visando a instalação e a manutenção adequadas de fossas sépticas, conforme preconizado nas normas técnicas vigentes. As fossas devem situar-se à jusante dos poços existentes nas propriedades rurais (tubulares e cacimbas), respeitando a distância mínima das captações de águas subterrâneas.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6621" marR="46621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Abastecimento público em áreas contaminadas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6621" marR="4662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d.1) Campo de poços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6621" marR="4662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*Implantar campos de poços e captação de água para abastecimento público fora da área de influência da zona urbana, com base em estudos de viabilidade </a:t>
                      </a:r>
                      <a:r>
                        <a:rPr lang="pt-BR" sz="1400" dirty="0" err="1">
                          <a:effectLst/>
                          <a:latin typeface="Calibri" panose="020F0502020204030204" pitchFamily="34" charset="0"/>
                        </a:rPr>
                        <a:t>hidrogeológica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 e econômica.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6621" marR="46621" marT="0" marB="0" anchor="ctr"/>
                </a:tc>
                <a:extLst>
                  <a:ext uri="{0D108BD9-81ED-4DB2-BD59-A6C34878D82A}">
                    <a16:rowId xmlns="" xmlns:a16="http://schemas.microsoft.com/office/drawing/2014/main" val="3745699578"/>
                  </a:ext>
                </a:extLst>
              </a:tr>
            </a:tbl>
          </a:graphicData>
        </a:graphic>
      </p:graphicFrame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64DD05A2-48EE-4821-8E01-9886ED217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60" y="651835"/>
            <a:ext cx="4552392" cy="37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0099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6.1. Órgãos de Governos Estadual e Municipal</a:t>
            </a:r>
            <a:endParaRPr kumimoji="0" lang="en-GB" altLang="pt-BR" b="0" i="0" u="none" strike="noStrike" cap="none" normalizeH="0" baseline="0" dirty="0">
              <a:ln>
                <a:noFill/>
              </a:ln>
              <a:solidFill>
                <a:srgbClr val="0099FF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770830"/>
              </p:ext>
            </p:extLst>
          </p:nvPr>
        </p:nvGraphicFramePr>
        <p:xfrm>
          <a:off x="230055" y="1047168"/>
          <a:ext cx="7993584" cy="21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8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285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029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Tema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Aspecto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Recomendação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C5AAFBEA-C873-450D-8239-ACC363643DC9}"/>
              </a:ext>
            </a:extLst>
          </p:cNvPr>
          <p:cNvSpPr txBox="1"/>
          <p:nvPr/>
        </p:nvSpPr>
        <p:spPr>
          <a:xfrm>
            <a:off x="1490543" y="495622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Calibri" panose="020F0502020204030204" pitchFamily="34" charset="0"/>
              </a:rPr>
              <a:t>OBS: </a:t>
            </a:r>
          </a:p>
          <a:p>
            <a:r>
              <a:rPr lang="pt-BR" sz="1200" strike="dblStrike" dirty="0">
                <a:latin typeface="Calibri" panose="020F0502020204030204" pitchFamily="34" charset="0"/>
              </a:rPr>
              <a:t>Manter</a:t>
            </a:r>
            <a:r>
              <a:rPr lang="pt-BR" sz="1200" dirty="0">
                <a:latin typeface="Calibri" panose="020F0502020204030204" pitchFamily="34" charset="0"/>
              </a:rPr>
              <a:t> – Conteúdo excluído do documento</a:t>
            </a:r>
          </a:p>
          <a:p>
            <a:r>
              <a:rPr lang="pt-BR" sz="1200" dirty="0">
                <a:solidFill>
                  <a:srgbClr val="C00000"/>
                </a:solidFill>
              </a:rPr>
              <a:t>Estabelecer</a:t>
            </a:r>
            <a:r>
              <a:rPr lang="pt-BR" sz="1200" dirty="0"/>
              <a:t> – Conteúdo incluído no documento</a:t>
            </a:r>
          </a:p>
        </p:txBody>
      </p:sp>
    </p:spTree>
    <p:extLst>
      <p:ext uri="{BB962C8B-B14F-4D97-AF65-F5344CB8AC3E}">
        <p14:creationId xmlns:p14="http://schemas.microsoft.com/office/powerpoint/2010/main" val="31699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C765E65C-DABE-41BF-B9AF-F2A6AD1D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14" y="0"/>
            <a:ext cx="8900114" cy="850106"/>
          </a:xfrm>
        </p:spPr>
        <p:txBody>
          <a:bodyPr/>
          <a:lstStyle/>
          <a:p>
            <a:r>
              <a:rPr lang="pt-BR" sz="3800" b="1" dirty="0">
                <a:latin typeface="+mn-lt"/>
              </a:rPr>
              <a:t>VERSÃO FINAL – RECOMENDAÇÕES</a:t>
            </a:r>
            <a:endParaRPr lang="es-ES_tradnl" sz="3800" b="1" dirty="0">
              <a:latin typeface="+mn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64DD05A2-48EE-4821-8E01-9886ED217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82" y="664480"/>
            <a:ext cx="4552392" cy="37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0099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6.2. Comitês de Bacias</a:t>
            </a:r>
            <a:endParaRPr kumimoji="0" lang="en-GB" altLang="pt-BR" b="0" i="0" u="none" strike="noStrike" cap="none" normalizeH="0" baseline="0" dirty="0">
              <a:ln>
                <a:noFill/>
              </a:ln>
              <a:solidFill>
                <a:srgbClr val="0099FF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="" xmlns:a16="http://schemas.microsoft.com/office/drawing/2014/main" id="{D2D564DB-60D9-4487-B3A3-FBE647935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832993"/>
              </p:ext>
            </p:extLst>
          </p:nvPr>
        </p:nvGraphicFramePr>
        <p:xfrm>
          <a:off x="250825" y="1044039"/>
          <a:ext cx="8090666" cy="563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823">
                  <a:extLst>
                    <a:ext uri="{9D8B030D-6E8A-4147-A177-3AD203B41FA5}">
                      <a16:colId xmlns="" xmlns:a16="http://schemas.microsoft.com/office/drawing/2014/main" val="224585223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3634166427"/>
                    </a:ext>
                  </a:extLst>
                </a:gridCol>
                <a:gridCol w="5641699">
                  <a:extLst>
                    <a:ext uri="{9D8B030D-6E8A-4147-A177-3AD203B41FA5}">
                      <a16:colId xmlns="" xmlns:a16="http://schemas.microsoft.com/office/drawing/2014/main" val="1937657754"/>
                    </a:ext>
                  </a:extLst>
                </a:gridCol>
              </a:tblGrid>
              <a:tr h="134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Tema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Aspecto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Recomendação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6741075"/>
                  </a:ext>
                </a:extLst>
              </a:tr>
              <a:tr h="16500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A. Áreas contaminadas por nitrato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a.1) Falta de conhecimento sobre as áreas contaminadas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*Promover discussões e projetos educativos e de comunicação social que permitam conscientizar e orientar os membros do comitê e os usuários de recursos hídricos </a:t>
                      </a:r>
                      <a:r>
                        <a:rPr lang="pt-B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respeito 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do problema da contaminação por nitrato;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*Promover campanhas continuadas de conscientização pública sobre a contaminação por nitrato, suas causas e consequências, inclusive apontando os riscos </a:t>
                      </a:r>
                      <a:r>
                        <a:rPr lang="pt-B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 consumos humano e animal</a:t>
                      </a:r>
                      <a:r>
                        <a:rPr lang="pt-BR" sz="1400" dirty="0">
                          <a:solidFill>
                            <a:srgbClr val="0099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de água de poços</a:t>
                      </a:r>
                      <a:r>
                        <a:rPr lang="pt-BR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, em áreas urbanas e rurais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pt-BR" sz="1400" strike="dblStrike" baseline="0" dirty="0">
                          <a:effectLst/>
                          <a:latin typeface="Calibri" panose="020F0502020204030204" pitchFamily="34" charset="0"/>
                        </a:rPr>
                        <a:t>sem outorga e controle dos órgãos gestores de recursos hídricos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 anchor="ctr"/>
                </a:tc>
                <a:extLst>
                  <a:ext uri="{0D108BD9-81ED-4DB2-BD59-A6C34878D82A}">
                    <a16:rowId xmlns="" xmlns:a16="http://schemas.microsoft.com/office/drawing/2014/main" val="34924728"/>
                  </a:ext>
                </a:extLst>
              </a:tr>
              <a:tr h="25668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a.2) Gerenciamento de áreas contaminadas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*Estabelecer, nos Planos de Bacia, áreas prioritárias para o diagnóstico detalhado da contaminação </a:t>
                      </a:r>
                      <a:r>
                        <a:rPr lang="pt-B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 águas subterrâneas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 por nitrato;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*Promover a realização de estudos técnicos para o diagnóstico da contaminação por nitrato, </a:t>
                      </a:r>
                      <a:r>
                        <a:rPr lang="pt-B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áreas urbanas e rurais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 UGRHI (Unidade de Gerenciamento de Recursos Hídricos), mediante a aplicação do modelo do Termo de Referência proposto pelo </a:t>
                      </a:r>
                      <a:r>
                        <a:rPr lang="pt-B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SIGRH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, definindo as linhas de pesquisa prioritárias e a viabilização de recursos para tal finalidade;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*A partir dos diagnósticos, estabelecer redes de monitoramento da qualidade das águas subterrâneas em sinergia com a CETESB, prevendo campanhas de análises químicas periódicas de água em poços de pequenas propriedades rurais. Nas áreas urbanas, o monitoramento da qualidade poderá ser acompanhado a partir das análises químicas previstas nas normas estabelecidas pela Vigilância Sanitária;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*Propor a delimitação de áreas de restrição e controle, mediante as recomendações propostas pelos estudos de diagnósticos da contaminação, em conformidade com a Deliberação CRH nº 52 de 15 de abril de 2005.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 anchor="ctr"/>
                </a:tc>
                <a:extLst>
                  <a:ext uri="{0D108BD9-81ED-4DB2-BD59-A6C34878D82A}">
                    <a16:rowId xmlns="" xmlns:a16="http://schemas.microsoft.com/office/drawing/2014/main" val="2361583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1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C765E65C-DABE-41BF-B9AF-F2A6AD1D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14" y="0"/>
            <a:ext cx="8900114" cy="850106"/>
          </a:xfrm>
        </p:spPr>
        <p:txBody>
          <a:bodyPr/>
          <a:lstStyle/>
          <a:p>
            <a:r>
              <a:rPr lang="pt-BR" sz="3800" b="1" dirty="0">
                <a:latin typeface="+mn-lt"/>
              </a:rPr>
              <a:t>VERSÃO FINAL – RECOMENDAÇÕES</a:t>
            </a:r>
            <a:endParaRPr lang="es-ES_tradnl" sz="3800" b="1" dirty="0">
              <a:latin typeface="+mn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64DD05A2-48EE-4821-8E01-9886ED217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82" y="664480"/>
            <a:ext cx="4552392" cy="37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0099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6.2. Comitês de Bacias</a:t>
            </a:r>
            <a:endParaRPr kumimoji="0" lang="en-GB" altLang="pt-BR" b="0" i="0" u="none" strike="noStrike" cap="none" normalizeH="0" baseline="0" dirty="0">
              <a:ln>
                <a:noFill/>
              </a:ln>
              <a:solidFill>
                <a:srgbClr val="0099FF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="" xmlns:a16="http://schemas.microsoft.com/office/drawing/2014/main" id="{D2D564DB-60D9-4487-B3A3-FBE647935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32392"/>
              </p:ext>
            </p:extLst>
          </p:nvPr>
        </p:nvGraphicFramePr>
        <p:xfrm>
          <a:off x="250824" y="1044039"/>
          <a:ext cx="7921575" cy="1750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832">
                  <a:extLst>
                    <a:ext uri="{9D8B030D-6E8A-4147-A177-3AD203B41FA5}">
                      <a16:colId xmlns="" xmlns:a16="http://schemas.microsoft.com/office/drawing/2014/main" val="224585223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3634166427"/>
                    </a:ext>
                  </a:extLst>
                </a:gridCol>
                <a:gridCol w="5400599">
                  <a:extLst>
                    <a:ext uri="{9D8B030D-6E8A-4147-A177-3AD203B41FA5}">
                      <a16:colId xmlns="" xmlns:a16="http://schemas.microsoft.com/office/drawing/2014/main" val="1937657754"/>
                    </a:ext>
                  </a:extLst>
                </a:gridCol>
              </a:tblGrid>
              <a:tr h="200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Tema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Aspecto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Recomendação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6741075"/>
                  </a:ext>
                </a:extLst>
              </a:tr>
              <a:tr h="1536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A. Áreas contaminadas por nitrato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a.2) Gerenciamento de áreas contaminadas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*Adotar medidas de boas práticas </a:t>
                      </a:r>
                      <a:r>
                        <a:rPr lang="pt-BR" sz="1400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agrosilvopastoris</a:t>
                      </a:r>
                      <a:r>
                        <a:rPr lang="pt-B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incluem:                              i) concepção de projeto eficiente de irrigação e drenagem; </a:t>
                      </a:r>
                      <a:r>
                        <a:rPr lang="pt-BR" sz="1400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pt-B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manuseio adequado de fertilizantes nitrogenados e dejetos animais, bem como melhor gerenciamento sobre a quantidade de nitrogênio aplicado no solo; </a:t>
                      </a:r>
                      <a:r>
                        <a:rPr lang="pt-BR" sz="1400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r>
                        <a:rPr lang="pt-B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armazenamento adequado de fertilizantes e/ou dejetos animais, além da destinação apropriada de embalagens e eventuais resíduos.</a:t>
                      </a:r>
                      <a:endParaRPr lang="pt-BR" sz="1400" dirty="0">
                        <a:solidFill>
                          <a:srgbClr val="C00000"/>
                        </a:solidFill>
                      </a:endParaRPr>
                    </a:p>
                  </a:txBody>
                  <a:tcPr marL="55003" marR="55003" marT="0" marB="0" anchor="ctr"/>
                </a:tc>
                <a:extLst>
                  <a:ext uri="{0D108BD9-81ED-4DB2-BD59-A6C34878D82A}">
                    <a16:rowId xmlns="" xmlns:a16="http://schemas.microsoft.com/office/drawing/2014/main" val="34924728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ACC2BBF8-403B-45C5-B0C1-0A89D1EB30DF}"/>
              </a:ext>
            </a:extLst>
          </p:cNvPr>
          <p:cNvSpPr txBox="1"/>
          <p:nvPr/>
        </p:nvSpPr>
        <p:spPr>
          <a:xfrm>
            <a:off x="1288510" y="2759687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Calibri" panose="020F0502020204030204" pitchFamily="34" charset="0"/>
              </a:rPr>
              <a:t>OBS: </a:t>
            </a:r>
          </a:p>
          <a:p>
            <a:r>
              <a:rPr lang="pt-BR" sz="1200" strike="dblStrike" dirty="0">
                <a:latin typeface="Calibri" panose="020F0502020204030204" pitchFamily="34" charset="0"/>
              </a:rPr>
              <a:t>Manter</a:t>
            </a:r>
            <a:r>
              <a:rPr lang="pt-BR" sz="1200" dirty="0">
                <a:latin typeface="Calibri" panose="020F0502020204030204" pitchFamily="34" charset="0"/>
              </a:rPr>
              <a:t> – Conteúdo excluído do documento</a:t>
            </a:r>
          </a:p>
          <a:p>
            <a:r>
              <a:rPr lang="pt-BR" sz="1200" dirty="0">
                <a:solidFill>
                  <a:srgbClr val="C00000"/>
                </a:solidFill>
              </a:rPr>
              <a:t>Estabelecer</a:t>
            </a:r>
            <a:r>
              <a:rPr lang="pt-BR" sz="1200" dirty="0"/>
              <a:t> – Conteúdo incluído no documento</a:t>
            </a:r>
          </a:p>
        </p:txBody>
      </p:sp>
    </p:spTree>
    <p:extLst>
      <p:ext uri="{BB962C8B-B14F-4D97-AF65-F5344CB8AC3E}">
        <p14:creationId xmlns:p14="http://schemas.microsoft.com/office/powerpoint/2010/main" val="1692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C765E65C-DABE-41BF-B9AF-F2A6AD1D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14" y="0"/>
            <a:ext cx="8900114" cy="850106"/>
          </a:xfrm>
        </p:spPr>
        <p:txBody>
          <a:bodyPr/>
          <a:lstStyle/>
          <a:p>
            <a:r>
              <a:rPr lang="pt-BR" sz="3800" b="1" dirty="0">
                <a:latin typeface="+mn-lt"/>
              </a:rPr>
              <a:t>VERSÃO FINAL – RECOMENDAÇÕES</a:t>
            </a:r>
            <a:endParaRPr lang="es-ES_tradnl" sz="3800" b="1" dirty="0">
              <a:latin typeface="+mn-lt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64DD05A2-48EE-4821-8E01-9886ED217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82" y="660326"/>
            <a:ext cx="4552392" cy="37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0099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6.3. Usuário</a:t>
            </a:r>
            <a:endParaRPr kumimoji="0" lang="en-GB" altLang="pt-BR" b="0" i="0" u="none" strike="noStrike" cap="none" normalizeH="0" baseline="0" dirty="0">
              <a:ln>
                <a:noFill/>
              </a:ln>
              <a:solidFill>
                <a:srgbClr val="0099FF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="" xmlns:a16="http://schemas.microsoft.com/office/drawing/2014/main" id="{E9ABCDDF-AE62-48BE-9DD3-3A35B3258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921572"/>
              </p:ext>
            </p:extLst>
          </p:nvPr>
        </p:nvGraphicFramePr>
        <p:xfrm>
          <a:off x="250498" y="980728"/>
          <a:ext cx="8028891" cy="4709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6797">
                  <a:extLst>
                    <a:ext uri="{9D8B030D-6E8A-4147-A177-3AD203B41FA5}">
                      <a16:colId xmlns="" xmlns:a16="http://schemas.microsoft.com/office/drawing/2014/main" val="2337157869"/>
                    </a:ext>
                  </a:extLst>
                </a:gridCol>
                <a:gridCol w="1733073">
                  <a:extLst>
                    <a:ext uri="{9D8B030D-6E8A-4147-A177-3AD203B41FA5}">
                      <a16:colId xmlns="" xmlns:a16="http://schemas.microsoft.com/office/drawing/2014/main" val="487418446"/>
                    </a:ext>
                  </a:extLst>
                </a:gridCol>
                <a:gridCol w="4959021">
                  <a:extLst>
                    <a:ext uri="{9D8B030D-6E8A-4147-A177-3AD203B41FA5}">
                      <a16:colId xmlns="" xmlns:a16="http://schemas.microsoft.com/office/drawing/2014/main" val="2241909485"/>
                    </a:ext>
                  </a:extLst>
                </a:gridCol>
              </a:tblGrid>
              <a:tr h="200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Tema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77" marR="52077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Problema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77" marR="52077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Recomendação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77" marR="52077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072375"/>
                  </a:ext>
                </a:extLst>
              </a:tr>
              <a:tr h="16768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Aspectos construtivos dos poços 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77" marR="5207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a.1) Poços contaminados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77" marR="5207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pt-BR" sz="1400" strike="dblStrike" baseline="0" dirty="0">
                          <a:effectLst/>
                          <a:latin typeface="Calibri" panose="020F0502020204030204" pitchFamily="34" charset="0"/>
                        </a:rPr>
                        <a:t>Contratar empresa ou profissional habilitado para avaliar a viabilidade técnica de melhoria da qualidade da água extraída mediante a identificação de problemas construtivos do poço e a recuperação do mesmo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;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pt-B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Avaliar a viabilidade técnica de melhoria da qualidade da água extraída, mediante a identificação de problemas construtivos do poço e a recuperação do mesmo;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*Informar o órgão gestor competente sobre a contaminação do poço e obter manifestação quanto aos procedimentos subsequentes (p.e. tamponamento, monitoramento, possibilidade de outros usos, etc.).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77" marR="52077" marT="0" marB="0" anchor="ctr"/>
                </a:tc>
                <a:extLst>
                  <a:ext uri="{0D108BD9-81ED-4DB2-BD59-A6C34878D82A}">
                    <a16:rowId xmlns="" xmlns:a16="http://schemas.microsoft.com/office/drawing/2014/main" val="3343520544"/>
                  </a:ext>
                </a:extLst>
              </a:tr>
              <a:tr h="4013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</a:rPr>
                        <a:t>a.2) Construção de novos poços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77" marR="5207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*Construir o poço de acordo com legislação e normas técnicas vigentes;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*</a:t>
                      </a:r>
                      <a:r>
                        <a:rPr lang="pt-B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 áreas rurais, além de seguir as normas técnicas vigentes para a construção do poço, o mesmo deve ser construído à montante do sistema de saneamento </a:t>
                      </a:r>
                      <a:r>
                        <a:rPr lang="pt-BR" sz="1400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situ</a:t>
                      </a:r>
                      <a:r>
                        <a:rPr lang="pt-B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(fossa séptica), respeitando a distância mínima fossa-poço.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77" marR="52077" marT="0" marB="0" anchor="ctr"/>
                </a:tc>
                <a:extLst>
                  <a:ext uri="{0D108BD9-81ED-4DB2-BD59-A6C34878D82A}">
                    <a16:rowId xmlns="" xmlns:a16="http://schemas.microsoft.com/office/drawing/2014/main" val="3535084677"/>
                  </a:ext>
                </a:extLst>
              </a:tr>
              <a:tr h="601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Aspectos legais do poço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77" marR="5207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</a:rPr>
                        <a:t>b.1) Poços irregulares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77" marR="5207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*Regularizar o poço junto ao órgão responsável pela outorga.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77" marR="52077" marT="0" marB="0" anchor="ctr"/>
                </a:tc>
                <a:extLst>
                  <a:ext uri="{0D108BD9-81ED-4DB2-BD59-A6C34878D82A}">
                    <a16:rowId xmlns="" xmlns:a16="http://schemas.microsoft.com/office/drawing/2014/main" val="2409532402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48C206D3-DC01-4DC2-95D6-DEF22AF44440}"/>
              </a:ext>
            </a:extLst>
          </p:cNvPr>
          <p:cNvSpPr txBox="1"/>
          <p:nvPr/>
        </p:nvSpPr>
        <p:spPr>
          <a:xfrm>
            <a:off x="1501534" y="565262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Calibri" panose="020F0502020204030204" pitchFamily="34" charset="0"/>
              </a:rPr>
              <a:t>OBS: </a:t>
            </a:r>
          </a:p>
          <a:p>
            <a:r>
              <a:rPr lang="pt-BR" sz="1200" strike="dblStrike" dirty="0">
                <a:latin typeface="Calibri" panose="020F0502020204030204" pitchFamily="34" charset="0"/>
              </a:rPr>
              <a:t>Manter</a:t>
            </a:r>
            <a:r>
              <a:rPr lang="pt-BR" sz="1200" dirty="0">
                <a:latin typeface="Calibri" panose="020F0502020204030204" pitchFamily="34" charset="0"/>
              </a:rPr>
              <a:t> – Conteúdo excluído do documento</a:t>
            </a:r>
          </a:p>
          <a:p>
            <a:r>
              <a:rPr lang="pt-BR" sz="1200" dirty="0">
                <a:solidFill>
                  <a:srgbClr val="C00000"/>
                </a:solidFill>
              </a:rPr>
              <a:t>Estabelecer</a:t>
            </a:r>
            <a:r>
              <a:rPr lang="pt-BR" sz="1200" dirty="0"/>
              <a:t> – Conteúdo incluído no documento</a:t>
            </a:r>
          </a:p>
        </p:txBody>
      </p:sp>
    </p:spTree>
    <p:extLst>
      <p:ext uri="{BB962C8B-B14F-4D97-AF65-F5344CB8AC3E}">
        <p14:creationId xmlns:p14="http://schemas.microsoft.com/office/powerpoint/2010/main" val="3541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C765E65C-DABE-41BF-B9AF-F2A6AD1D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14" y="0"/>
            <a:ext cx="8900114" cy="850106"/>
          </a:xfrm>
        </p:spPr>
        <p:txBody>
          <a:bodyPr/>
          <a:lstStyle/>
          <a:p>
            <a:r>
              <a:rPr lang="pt-BR" sz="3800" b="1" dirty="0">
                <a:latin typeface="+mn-lt"/>
              </a:rPr>
              <a:t>VERSÃO FINAL – RECOMENDAÇÕES</a:t>
            </a:r>
            <a:endParaRPr lang="es-ES_tradnl" sz="3800" b="1" dirty="0">
              <a:latin typeface="+mn-lt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64DD05A2-48EE-4821-8E01-9886ED217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82" y="660326"/>
            <a:ext cx="4552392" cy="37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0099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6.3. Usuário</a:t>
            </a:r>
            <a:endParaRPr kumimoji="0" lang="en-GB" altLang="pt-BR" b="0" i="0" u="none" strike="noStrike" cap="none" normalizeH="0" baseline="0" dirty="0">
              <a:ln>
                <a:noFill/>
              </a:ln>
              <a:solidFill>
                <a:srgbClr val="0099FF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="" xmlns:a16="http://schemas.microsoft.com/office/drawing/2014/main" id="{E9ABCDDF-AE62-48BE-9DD3-3A35B3258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052775"/>
              </p:ext>
            </p:extLst>
          </p:nvPr>
        </p:nvGraphicFramePr>
        <p:xfrm>
          <a:off x="250498" y="980728"/>
          <a:ext cx="8028891" cy="4343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6797">
                  <a:extLst>
                    <a:ext uri="{9D8B030D-6E8A-4147-A177-3AD203B41FA5}">
                      <a16:colId xmlns="" xmlns:a16="http://schemas.microsoft.com/office/drawing/2014/main" val="2337157869"/>
                    </a:ext>
                  </a:extLst>
                </a:gridCol>
                <a:gridCol w="1733073">
                  <a:extLst>
                    <a:ext uri="{9D8B030D-6E8A-4147-A177-3AD203B41FA5}">
                      <a16:colId xmlns="" xmlns:a16="http://schemas.microsoft.com/office/drawing/2014/main" val="487418446"/>
                    </a:ext>
                  </a:extLst>
                </a:gridCol>
                <a:gridCol w="4959021">
                  <a:extLst>
                    <a:ext uri="{9D8B030D-6E8A-4147-A177-3AD203B41FA5}">
                      <a16:colId xmlns="" xmlns:a16="http://schemas.microsoft.com/office/drawing/2014/main" val="2241909485"/>
                    </a:ext>
                  </a:extLst>
                </a:gridCol>
              </a:tblGrid>
              <a:tr h="200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Tema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77" marR="52077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Problema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77" marR="52077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Recomendação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77" marR="52077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072375"/>
                  </a:ext>
                </a:extLst>
              </a:tr>
              <a:tr h="127558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Gerenciamento e proteção de qualidade da água do poço 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77" marR="5207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</a:rPr>
                        <a:t>c.1) Consumo humano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77" marR="5207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*Realizar monitoramento da qualidade das água subterrâneas, </a:t>
                      </a:r>
                      <a:r>
                        <a:rPr lang="pt-B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acordo com os padrões exigidos na legislação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;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strike="dblStrike" baseline="0" dirty="0">
                          <a:effectLst/>
                          <a:latin typeface="Calibri" panose="020F0502020204030204" pitchFamily="34" charset="0"/>
                        </a:rPr>
                        <a:t>de modo a assegurar que a mesma esteja dentro dos padrões de potabilidade e que, portanto, não ofereça risco à saúde humana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*Monitorar com frequência: i) semestral, se a concentração for entre 0-5 mg/L N-NO</a:t>
                      </a:r>
                      <a:r>
                        <a:rPr lang="pt-BR" sz="1400" baseline="-250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pt-BR" sz="1400" baseline="300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pt-BR" sz="1400" dirty="0" err="1">
                          <a:effectLst/>
                          <a:latin typeface="Calibri" panose="020F0502020204030204" pitchFamily="34" charset="0"/>
                        </a:rPr>
                        <a:t>ii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) trimestral, se a concentração for &gt; 5mg/L N-NO</a:t>
                      </a:r>
                      <a:r>
                        <a:rPr lang="pt-BR" sz="1400" baseline="-250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pt-BR" sz="1400" baseline="300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77" marR="52077" marT="0" marB="0" anchor="ctr"/>
                </a:tc>
                <a:extLst>
                  <a:ext uri="{0D108BD9-81ED-4DB2-BD59-A6C34878D82A}">
                    <a16:rowId xmlns="" xmlns:a16="http://schemas.microsoft.com/office/drawing/2014/main" val="3423081140"/>
                  </a:ext>
                </a:extLst>
              </a:tr>
              <a:tr h="8742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</a:rPr>
                        <a:t>c.2) Outros usos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77" marR="5207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*Realizar monitoramento da qualidade da água subterrânea, de acordo com os padrões exigidos na legislação;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pt-B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Caso as concentrações de nitrato excedam o padrão de potabilidade e também haja o interesse em utilizar a água para outros fins, consultar o órgão gestor competente.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pt-BR" sz="1400" strike="dblStrike" dirty="0">
                          <a:effectLst/>
                          <a:latin typeface="Calibri" panose="020F0502020204030204" pitchFamily="34" charset="0"/>
                        </a:rPr>
                        <a:t>Monitorar com frequência trimestral se as concentrações de nitrato forem &gt; 5mg/L N-NO</a:t>
                      </a:r>
                      <a:r>
                        <a:rPr lang="pt-BR" sz="1400" strike="dblStrike" baseline="-250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pt-BR" sz="1400" strike="dblStrike" baseline="300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77" marR="52077" marT="0" marB="0" anchor="ctr"/>
                </a:tc>
                <a:extLst>
                  <a:ext uri="{0D108BD9-81ED-4DB2-BD59-A6C34878D82A}">
                    <a16:rowId xmlns="" xmlns:a16="http://schemas.microsoft.com/office/drawing/2014/main" val="3222567886"/>
                  </a:ext>
                </a:extLst>
              </a:tr>
              <a:tr h="43534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</a:rPr>
                        <a:t>c.3) Perímetro de proteção 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77" marR="5207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*Contratar estudos técnicos para a delimitação dos perímetros de proteção dos poços, em conformidade com a legislação vigente, </a:t>
                      </a:r>
                      <a:r>
                        <a:rPr lang="pt-B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áreas definidas como prioritárias, fundamentadas em estudos técnicos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77" marR="52077" marT="0" marB="0" anchor="ctr"/>
                </a:tc>
                <a:extLst>
                  <a:ext uri="{0D108BD9-81ED-4DB2-BD59-A6C34878D82A}">
                    <a16:rowId xmlns="" xmlns:a16="http://schemas.microsoft.com/office/drawing/2014/main" val="3875059755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B19450DF-ED9C-469C-8331-74E4A1BAE61A}"/>
              </a:ext>
            </a:extLst>
          </p:cNvPr>
          <p:cNvSpPr txBox="1"/>
          <p:nvPr/>
        </p:nvSpPr>
        <p:spPr>
          <a:xfrm>
            <a:off x="1494135" y="527823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Calibri" panose="020F0502020204030204" pitchFamily="34" charset="0"/>
              </a:rPr>
              <a:t>OBS: </a:t>
            </a:r>
          </a:p>
          <a:p>
            <a:r>
              <a:rPr lang="pt-BR" sz="1200" strike="dblStrike" dirty="0">
                <a:latin typeface="Calibri" panose="020F0502020204030204" pitchFamily="34" charset="0"/>
              </a:rPr>
              <a:t>Manter</a:t>
            </a:r>
            <a:r>
              <a:rPr lang="pt-BR" sz="1200" dirty="0">
                <a:latin typeface="Calibri" panose="020F0502020204030204" pitchFamily="34" charset="0"/>
              </a:rPr>
              <a:t> – Conteúdo excluído do documento</a:t>
            </a:r>
          </a:p>
          <a:p>
            <a:r>
              <a:rPr lang="pt-BR" sz="1200" dirty="0">
                <a:solidFill>
                  <a:srgbClr val="C00000"/>
                </a:solidFill>
              </a:rPr>
              <a:t>Estabelecer</a:t>
            </a:r>
            <a:r>
              <a:rPr lang="pt-BR" sz="1200" dirty="0"/>
              <a:t> – Conteúdo incluído no documento</a:t>
            </a:r>
          </a:p>
        </p:txBody>
      </p:sp>
    </p:spTree>
    <p:extLst>
      <p:ext uri="{BB962C8B-B14F-4D97-AF65-F5344CB8AC3E}">
        <p14:creationId xmlns:p14="http://schemas.microsoft.com/office/powerpoint/2010/main" val="9032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C765E65C-DABE-41BF-B9AF-F2A6AD1D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14" y="0"/>
            <a:ext cx="8900114" cy="850106"/>
          </a:xfrm>
        </p:spPr>
        <p:txBody>
          <a:bodyPr/>
          <a:lstStyle/>
          <a:p>
            <a:r>
              <a:rPr lang="pt-BR" sz="3800" b="1" dirty="0">
                <a:latin typeface="+mn-lt"/>
              </a:rPr>
              <a:t>VERSÃO FINAL – RECOMENDAÇÕES</a:t>
            </a:r>
            <a:endParaRPr lang="es-ES_tradnl" sz="3800" b="1" dirty="0">
              <a:latin typeface="+mn-l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6F18432E-E695-44E7-BCB1-81302725F7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777" y="2276872"/>
            <a:ext cx="7632650" cy="288032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691B8E90-652E-49D6-A7C6-DDA851F14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59" y="1497204"/>
            <a:ext cx="8007695" cy="77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solidFill>
                  <a:srgbClr val="C00000"/>
                </a:solidFill>
              </a:rPr>
              <a:t>Medidas Preventivas - Propostas de ações associadas às concentrações de nitrato em águas de poços tubulares e nascentes</a:t>
            </a:r>
            <a:endParaRPr kumimoji="0" lang="en-GB" altLang="pt-BR" sz="2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24414" y="0"/>
            <a:ext cx="8230684" cy="850106"/>
          </a:xfrm>
        </p:spPr>
        <p:txBody>
          <a:bodyPr/>
          <a:lstStyle/>
          <a:p>
            <a:r>
              <a:rPr lang="pt-BR" sz="3800" b="1" dirty="0">
                <a:latin typeface="+mn-lt"/>
              </a:rPr>
              <a:t>ESTRUTURA DO DOCUMENTO</a:t>
            </a:r>
            <a:endParaRPr lang="es-ES_tradnl" sz="3800" b="1" dirty="0">
              <a:latin typeface="+mn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D385542A-A5ED-4296-8560-BC6F113D7D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520" y="890221"/>
            <a:ext cx="3508419" cy="57511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6AF21C96-0194-4652-A69F-9B610B8B406A}"/>
              </a:ext>
            </a:extLst>
          </p:cNvPr>
          <p:cNvSpPr/>
          <p:nvPr/>
        </p:nvSpPr>
        <p:spPr>
          <a:xfrm>
            <a:off x="4211960" y="1268760"/>
            <a:ext cx="3888432" cy="4983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CONTEÚDO</a:t>
            </a:r>
          </a:p>
          <a:p>
            <a:endParaRPr lang="pt-BR" sz="2400" b="1" u="sng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"/>
              </a:lnSpc>
            </a:pPr>
            <a:endParaRPr lang="pt-BR" sz="2400" b="1" u="sng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"/>
              </a:lnSpc>
            </a:pPr>
            <a:endParaRPr lang="pt-BR" sz="2400" b="1" u="sng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Panorama sobre o nitrato nas águas subterrâneas:</a:t>
            </a:r>
          </a:p>
          <a:p>
            <a:pPr>
              <a:lnSpc>
                <a:spcPts val="300"/>
              </a:lnSpc>
            </a:pPr>
            <a:endParaRPr lang="pt-BR" sz="2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600"/>
              </a:lnSpc>
            </a:pPr>
            <a:endParaRPr lang="pt-BR" sz="2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Formas de ocorrência;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Fontes potenciais de contaminação;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Efeitos na saúde humana e animal;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Proposição de estratégias e recomendações para a prevenção e mitigação do problema.</a:t>
            </a:r>
            <a:endParaRPr lang="pt-BR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C765E65C-DABE-41BF-B9AF-F2A6AD1D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708920"/>
            <a:ext cx="7624260" cy="850106"/>
          </a:xfrm>
        </p:spPr>
        <p:txBody>
          <a:bodyPr/>
          <a:lstStyle/>
          <a:p>
            <a:pPr algn="ctr"/>
            <a:r>
              <a:rPr lang="pt-BR" sz="4400" b="1" dirty="0">
                <a:latin typeface="+mn-lt"/>
              </a:rPr>
              <a:t>PRÓXIMAS ATIVIDADES</a:t>
            </a:r>
            <a:endParaRPr lang="es-ES_tradnl" sz="4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86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C765E65C-DABE-41BF-B9AF-F2A6AD1D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14" y="0"/>
            <a:ext cx="8900114" cy="850106"/>
          </a:xfrm>
        </p:spPr>
        <p:txBody>
          <a:bodyPr/>
          <a:lstStyle/>
          <a:p>
            <a:r>
              <a:rPr lang="pt-BR" sz="3800" b="1" dirty="0">
                <a:latin typeface="+mn-lt"/>
              </a:rPr>
              <a:t>PRÓXIMAS ATIVIDADES</a:t>
            </a:r>
            <a:endParaRPr lang="es-ES_tradnl" sz="3800" b="1" dirty="0">
              <a:latin typeface="+mn-lt"/>
            </a:endParaRPr>
          </a:p>
        </p:txBody>
      </p:sp>
      <p:grpSp>
        <p:nvGrpSpPr>
          <p:cNvPr id="5" name="Grupo 6">
            <a:extLst>
              <a:ext uri="{FF2B5EF4-FFF2-40B4-BE49-F238E27FC236}">
                <a16:creationId xmlns="" xmlns:a16="http://schemas.microsoft.com/office/drawing/2014/main" id="{A33A4C79-5AA9-44B0-BE0D-1FE7DE37D347}"/>
              </a:ext>
            </a:extLst>
          </p:cNvPr>
          <p:cNvGrpSpPr/>
          <p:nvPr/>
        </p:nvGrpSpPr>
        <p:grpSpPr>
          <a:xfrm>
            <a:off x="3090347" y="1573004"/>
            <a:ext cx="5224901" cy="1569996"/>
            <a:chOff x="2695979" y="196299"/>
            <a:chExt cx="4792852" cy="1569996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6" name="Arredondar Retângulo no Mesmo Canto Lateral 12">
              <a:extLst>
                <a:ext uri="{FF2B5EF4-FFF2-40B4-BE49-F238E27FC236}">
                  <a16:creationId xmlns="" xmlns:a16="http://schemas.microsoft.com/office/drawing/2014/main" id="{3F855819-8333-4ED3-948A-E631E190674D}"/>
                </a:ext>
              </a:extLst>
            </p:cNvPr>
            <p:cNvSpPr/>
            <p:nvPr/>
          </p:nvSpPr>
          <p:spPr>
            <a:xfrm rot="5400000">
              <a:off x="4307407" y="-1415129"/>
              <a:ext cx="1569996" cy="479285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Arredondar Retângulo no Mesmo Canto Lateral 4">
              <a:extLst>
                <a:ext uri="{FF2B5EF4-FFF2-40B4-BE49-F238E27FC236}">
                  <a16:creationId xmlns="" xmlns:a16="http://schemas.microsoft.com/office/drawing/2014/main" id="{50E0AB7C-859C-4B46-9716-9B92D456E0AC}"/>
                </a:ext>
              </a:extLst>
            </p:cNvPr>
            <p:cNvSpPr/>
            <p:nvPr/>
          </p:nvSpPr>
          <p:spPr>
            <a:xfrm>
              <a:off x="2695980" y="272939"/>
              <a:ext cx="4716211" cy="14167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7630" tIns="43815" rIns="87630" bIns="43815" spcCol="1270" anchor="ctr"/>
            <a:lstStyle/>
            <a:p>
              <a:pPr marL="228600" lvl="1" indent="-228600" defTabSz="10223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sz="2600" dirty="0">
                  <a:latin typeface="Calibri" panose="020F0502020204030204" pitchFamily="34" charset="0"/>
                </a:rPr>
                <a:t>Edição das figuras e tabelas</a:t>
              </a:r>
            </a:p>
            <a:p>
              <a:pPr marL="228600" lvl="1" indent="-228600" defTabSz="10223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sz="2600" dirty="0">
                  <a:latin typeface="Calibri" panose="020F0502020204030204" pitchFamily="34" charset="0"/>
                </a:rPr>
                <a:t>Diagramação do documento</a:t>
              </a:r>
            </a:p>
          </p:txBody>
        </p:sp>
      </p:grpSp>
      <p:grpSp>
        <p:nvGrpSpPr>
          <p:cNvPr id="10" name="Grupo 7">
            <a:extLst>
              <a:ext uri="{FF2B5EF4-FFF2-40B4-BE49-F238E27FC236}">
                <a16:creationId xmlns="" xmlns:a16="http://schemas.microsoft.com/office/drawing/2014/main" id="{E69E5888-35C1-40F0-B942-09D03AD11DAE}"/>
              </a:ext>
            </a:extLst>
          </p:cNvPr>
          <p:cNvGrpSpPr/>
          <p:nvPr/>
        </p:nvGrpSpPr>
        <p:grpSpPr>
          <a:xfrm>
            <a:off x="35099" y="1376754"/>
            <a:ext cx="3055250" cy="1962495"/>
            <a:chOff x="0" y="49"/>
            <a:chExt cx="2695979" cy="1962495"/>
          </a:xfrm>
          <a:solidFill>
            <a:schemeClr val="accent1"/>
          </a:solidFill>
        </p:grpSpPr>
        <p:sp>
          <p:nvSpPr>
            <p:cNvPr id="11" name="Retângulo de cantos arredondados 10">
              <a:extLst>
                <a:ext uri="{FF2B5EF4-FFF2-40B4-BE49-F238E27FC236}">
                  <a16:creationId xmlns="" xmlns:a16="http://schemas.microsoft.com/office/drawing/2014/main" id="{4D01E781-22B1-4433-954F-0F5C28E84AC7}"/>
                </a:ext>
              </a:extLst>
            </p:cNvPr>
            <p:cNvSpPr/>
            <p:nvPr/>
          </p:nvSpPr>
          <p:spPr>
            <a:xfrm>
              <a:off x="0" y="49"/>
              <a:ext cx="2695979" cy="196249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ângulo 12">
              <a:extLst>
                <a:ext uri="{FF2B5EF4-FFF2-40B4-BE49-F238E27FC236}">
                  <a16:creationId xmlns="" xmlns:a16="http://schemas.microsoft.com/office/drawing/2014/main" id="{EB02216E-659F-4BD9-B515-114CFC89E9B3}"/>
                </a:ext>
              </a:extLst>
            </p:cNvPr>
            <p:cNvSpPr/>
            <p:nvPr/>
          </p:nvSpPr>
          <p:spPr>
            <a:xfrm>
              <a:off x="95801" y="95850"/>
              <a:ext cx="2504377" cy="17708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8110" tIns="59055" rIns="118110" bIns="59055" spcCol="1270" anchor="ctr"/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3000" b="1" i="0" dirty="0">
                  <a:solidFill>
                    <a:schemeClr val="tx1"/>
                  </a:solidFill>
                  <a:latin typeface="Calibri" panose="020F0502020204030204" pitchFamily="34" charset="0"/>
                </a:rPr>
                <a:t>Entrega do Documento e Divulgação</a:t>
              </a:r>
            </a:p>
          </p:txBody>
        </p:sp>
      </p:grp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4EA29F6E-E2C7-4A0B-9E94-251565A05371}"/>
              </a:ext>
            </a:extLst>
          </p:cNvPr>
          <p:cNvSpPr txBox="1">
            <a:spLocks/>
          </p:cNvSpPr>
          <p:nvPr/>
        </p:nvSpPr>
        <p:spPr>
          <a:xfrm>
            <a:off x="214687" y="3861048"/>
            <a:ext cx="8072359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ENTREGA DO DOCUMENTO E DIVULGAÇÃO EM MÍDIA ELETRÔNICA  </a:t>
            </a:r>
            <a:endParaRPr lang="es-ES_tradnl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D3FE75ED-6454-484D-A2F4-5A33F2C74561}"/>
              </a:ext>
            </a:extLst>
          </p:cNvPr>
          <p:cNvSpPr txBox="1">
            <a:spLocks/>
          </p:cNvSpPr>
          <p:nvPr/>
        </p:nvSpPr>
        <p:spPr>
          <a:xfrm>
            <a:off x="214687" y="4941168"/>
            <a:ext cx="748883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Final de 2017</a:t>
            </a:r>
            <a:endParaRPr lang="es-ES_tradnl" sz="4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98305EFE-2C91-4F31-8E3F-89E4B3F970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53" y="4656415"/>
            <a:ext cx="2409138" cy="169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7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="" xmlns:a16="http://schemas.microsoft.com/office/drawing/2014/main" id="{95A9A9A6-2445-4DF5-8697-F1C7400E77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81128"/>
            <a:ext cx="3112128" cy="2071510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C765E65C-DABE-41BF-B9AF-F2A6AD1D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553" y="2780928"/>
            <a:ext cx="8049104" cy="850106"/>
          </a:xfrm>
        </p:spPr>
        <p:txBody>
          <a:bodyPr/>
          <a:lstStyle/>
          <a:p>
            <a:pPr algn="ctr"/>
            <a:r>
              <a:rPr lang="pt-BR" sz="4400" b="1" dirty="0">
                <a:latin typeface="+mn-lt"/>
              </a:rPr>
              <a:t>SUGESTÕES E/OU COMENTÁRIOS?</a:t>
            </a:r>
            <a:endParaRPr lang="es-ES_tradnl" sz="4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489028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2033563" y="1857077"/>
            <a:ext cx="538163" cy="14509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1763688" y="1988840"/>
            <a:ext cx="6134100" cy="7778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5429226" y="4676477"/>
            <a:ext cx="1598612" cy="33813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1044551" y="4828877"/>
            <a:ext cx="6134100" cy="7778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571726" y="2151717"/>
            <a:ext cx="5575046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en-US" sz="2200" b="1" i="0" dirty="0">
                <a:latin typeface="Tahoma" pitchFamily="34" charset="0"/>
                <a:ea typeface="Tahoma" pitchFamily="34" charset="0"/>
                <a:cs typeface="Tahoma" pitchFamily="34" charset="0"/>
              </a:rPr>
              <a:t>Dra. Claudia Varnier</a:t>
            </a:r>
            <a:br>
              <a:rPr lang="en-US" sz="2200" b="1" i="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200" i="0" dirty="0">
                <a:latin typeface="Tahoma" pitchFamily="34" charset="0"/>
                <a:ea typeface="Tahoma" pitchFamily="34" charset="0"/>
                <a:cs typeface="Tahoma" pitchFamily="34" charset="0"/>
              </a:rPr>
              <a:t>Instituto </a:t>
            </a:r>
            <a:r>
              <a:rPr lang="en-US" sz="2200" i="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Geológico</a:t>
            </a:r>
            <a:r>
              <a:rPr lang="en-US" sz="4300" i="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4300" i="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claudia.varnier@sp.gov.br</a:t>
            </a:r>
            <a:b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www.igeologico.sp.gov.br</a:t>
            </a:r>
          </a:p>
        </p:txBody>
      </p:sp>
      <p:pic>
        <p:nvPicPr>
          <p:cNvPr id="10" name="Picture 84" descr="novalogoIG-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299" y="2633557"/>
            <a:ext cx="1434603" cy="134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3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24414" y="0"/>
            <a:ext cx="8230684" cy="850106"/>
          </a:xfrm>
        </p:spPr>
        <p:txBody>
          <a:bodyPr/>
          <a:lstStyle/>
          <a:p>
            <a:r>
              <a:rPr lang="pt-BR" sz="3800" b="1" dirty="0">
                <a:latin typeface="+mn-lt"/>
              </a:rPr>
              <a:t>ESTRUTURA DO DOCUMENTO</a:t>
            </a:r>
            <a:endParaRPr lang="es-ES_tradnl" sz="3800" b="1" dirty="0">
              <a:latin typeface="+mn-lt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E526737D-726F-496B-B5A8-85EF6A6553DB}"/>
              </a:ext>
            </a:extLst>
          </p:cNvPr>
          <p:cNvGrpSpPr/>
          <p:nvPr/>
        </p:nvGrpSpPr>
        <p:grpSpPr>
          <a:xfrm>
            <a:off x="552520" y="880700"/>
            <a:ext cx="7488832" cy="5760639"/>
            <a:chOff x="683568" y="1196975"/>
            <a:chExt cx="7200800" cy="5409839"/>
          </a:xfrm>
        </p:grpSpPr>
        <p:pic>
          <p:nvPicPr>
            <p:cNvPr id="7" name="Imagem 6">
              <a:extLst>
                <a:ext uri="{FF2B5EF4-FFF2-40B4-BE49-F238E27FC236}">
                  <a16:creationId xmlns="" xmlns:a16="http://schemas.microsoft.com/office/drawing/2014/main" id="{D385542A-A5ED-4296-8560-BC6F113D7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3568" y="1205916"/>
              <a:ext cx="3373480" cy="540089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8" name="Imagem 7">
              <a:extLst>
                <a:ext uri="{FF2B5EF4-FFF2-40B4-BE49-F238E27FC236}">
                  <a16:creationId xmlns="" xmlns:a16="http://schemas.microsoft.com/office/drawing/2014/main" id="{EF17F4E1-ACF5-4172-817C-D2B679C60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3968" y="1196975"/>
              <a:ext cx="3535826" cy="5409839"/>
            </a:xfrm>
            <a:prstGeom prst="rect">
              <a:avLst/>
            </a:prstGeom>
          </p:spPr>
        </p:pic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0752C6DD-6DC5-43C4-9AE2-00ECBD7F0359}"/>
                </a:ext>
              </a:extLst>
            </p:cNvPr>
            <p:cNvSpPr/>
            <p:nvPr/>
          </p:nvSpPr>
          <p:spPr>
            <a:xfrm>
              <a:off x="4211960" y="1196975"/>
              <a:ext cx="3672408" cy="54098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7613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C765E65C-DABE-41BF-B9AF-F2A6AD1D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14" y="0"/>
            <a:ext cx="8230684" cy="850106"/>
          </a:xfrm>
        </p:spPr>
        <p:txBody>
          <a:bodyPr/>
          <a:lstStyle/>
          <a:p>
            <a:r>
              <a:rPr lang="pt-BR" sz="3800" b="1" dirty="0">
                <a:latin typeface="+mn-lt"/>
              </a:rPr>
              <a:t>ESTRUTURA DO DOCUMENTO</a:t>
            </a:r>
            <a:endParaRPr lang="es-ES_tradnl" sz="3800" b="1" dirty="0">
              <a:latin typeface="+mn-lt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="" xmlns:a16="http://schemas.microsoft.com/office/drawing/2014/main" id="{74EAAEA2-F6B6-469D-8F09-699FAEB72DD3}"/>
              </a:ext>
            </a:extLst>
          </p:cNvPr>
          <p:cNvGrpSpPr/>
          <p:nvPr/>
        </p:nvGrpSpPr>
        <p:grpSpPr>
          <a:xfrm>
            <a:off x="558094" y="915724"/>
            <a:ext cx="4795658" cy="5761788"/>
            <a:chOff x="424414" y="908050"/>
            <a:chExt cx="4795658" cy="5761788"/>
          </a:xfrm>
        </p:grpSpPr>
        <p:pic>
          <p:nvPicPr>
            <p:cNvPr id="2" name="Imagem 1">
              <a:extLst>
                <a:ext uri="{FF2B5EF4-FFF2-40B4-BE49-F238E27FC236}">
                  <a16:creationId xmlns="" xmlns:a16="http://schemas.microsoft.com/office/drawing/2014/main" id="{0D1C0F5D-818E-484B-8AC0-B4FE5AB5D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750" y="908050"/>
              <a:ext cx="4562028" cy="5761788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Retângulo 5">
              <a:extLst>
                <a:ext uri="{FF2B5EF4-FFF2-40B4-BE49-F238E27FC236}">
                  <a16:creationId xmlns="" xmlns:a16="http://schemas.microsoft.com/office/drawing/2014/main" id="{69BD1F5E-DE81-40AB-BC16-FB18C1BEF17E}"/>
                </a:ext>
              </a:extLst>
            </p:cNvPr>
            <p:cNvSpPr/>
            <p:nvPr/>
          </p:nvSpPr>
          <p:spPr>
            <a:xfrm>
              <a:off x="424414" y="908050"/>
              <a:ext cx="4795658" cy="5761788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Título 12">
            <a:extLst>
              <a:ext uri="{FF2B5EF4-FFF2-40B4-BE49-F238E27FC236}">
                <a16:creationId xmlns="" xmlns:a16="http://schemas.microsoft.com/office/drawing/2014/main" id="{1EE63A6B-B918-497F-B334-3438656321CB}"/>
              </a:ext>
            </a:extLst>
          </p:cNvPr>
          <p:cNvSpPr txBox="1">
            <a:spLocks/>
          </p:cNvSpPr>
          <p:nvPr/>
        </p:nvSpPr>
        <p:spPr>
          <a:xfrm>
            <a:off x="5076056" y="2996952"/>
            <a:ext cx="3744416" cy="1155770"/>
          </a:xfrm>
          <a:prstGeom prst="rect">
            <a:avLst/>
          </a:prstGeom>
        </p:spPr>
        <p:txBody>
          <a:bodyPr/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pt-BR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Equipe Executora</a:t>
            </a:r>
          </a:p>
        </p:txBody>
      </p:sp>
    </p:spTree>
    <p:extLst>
      <p:ext uri="{BB962C8B-B14F-4D97-AF65-F5344CB8AC3E}">
        <p14:creationId xmlns:p14="http://schemas.microsoft.com/office/powerpoint/2010/main" val="35850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C765E65C-DABE-41BF-B9AF-F2A6AD1D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708920"/>
            <a:ext cx="7624260" cy="850106"/>
          </a:xfrm>
        </p:spPr>
        <p:txBody>
          <a:bodyPr/>
          <a:lstStyle/>
          <a:p>
            <a:pPr algn="ctr"/>
            <a:r>
              <a:rPr lang="pt-BR" sz="4400" b="1" dirty="0">
                <a:latin typeface="+mn-lt"/>
              </a:rPr>
              <a:t>REVISÃO DO DOCUMENTO</a:t>
            </a:r>
            <a:endParaRPr lang="es-ES_tradnl" sz="4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35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C765E65C-DABE-41BF-B9AF-F2A6AD1D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14" y="0"/>
            <a:ext cx="8900114" cy="850106"/>
          </a:xfrm>
        </p:spPr>
        <p:txBody>
          <a:bodyPr/>
          <a:lstStyle/>
          <a:p>
            <a:r>
              <a:rPr lang="pt-BR" sz="3800" b="1" dirty="0">
                <a:latin typeface="+mn-lt"/>
              </a:rPr>
              <a:t>PROCESSO DE REVISÃO DO DOCUMENTO</a:t>
            </a:r>
            <a:endParaRPr lang="es-ES_tradnl" sz="3800" b="1" dirty="0">
              <a:latin typeface="+mn-lt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="" xmlns:a16="http://schemas.microsoft.com/office/drawing/2014/main" id="{CEDCFAD1-ABFB-4031-B23B-963A3264C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0591" y="1278500"/>
            <a:ext cx="3280797" cy="476244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B19BBC27-1B2D-43B9-9F99-3BF11CF30D36}"/>
              </a:ext>
            </a:extLst>
          </p:cNvPr>
          <p:cNvSpPr txBox="1"/>
          <p:nvPr/>
        </p:nvSpPr>
        <p:spPr>
          <a:xfrm>
            <a:off x="3463305" y="1328306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21/06/2017</a:t>
            </a:r>
            <a:r>
              <a:rPr lang="pt-BR" sz="2200" dirty="0"/>
              <a:t>: Apresentação do documento à CTAS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="" xmlns:a16="http://schemas.microsoft.com/office/drawing/2014/main" id="{6EC775A4-5B08-4556-BE75-40CB8E48F7DE}"/>
              </a:ext>
            </a:extLst>
          </p:cNvPr>
          <p:cNvCxnSpPr>
            <a:cxnSpLocks/>
          </p:cNvCxnSpPr>
          <p:nvPr/>
        </p:nvCxnSpPr>
        <p:spPr>
          <a:xfrm>
            <a:off x="3558925" y="2134617"/>
            <a:ext cx="4320480" cy="0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11DFED89-A253-410E-93B7-A9BAB42CEDCD}"/>
              </a:ext>
            </a:extLst>
          </p:cNvPr>
          <p:cNvSpPr txBox="1"/>
          <p:nvPr/>
        </p:nvSpPr>
        <p:spPr>
          <a:xfrm>
            <a:off x="3478523" y="2302448"/>
            <a:ext cx="4320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06 a 10/07/2017</a:t>
            </a:r>
            <a:r>
              <a:rPr lang="pt-BR" sz="2200" dirty="0"/>
              <a:t>: Recebimento das contribuições/sugestões dos membros da CTAS 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="" xmlns:a16="http://schemas.microsoft.com/office/drawing/2014/main" id="{7A7D3839-EDE7-4327-9B3F-4CBB731F6292}"/>
              </a:ext>
            </a:extLst>
          </p:cNvPr>
          <p:cNvCxnSpPr>
            <a:cxnSpLocks/>
          </p:cNvCxnSpPr>
          <p:nvPr/>
        </p:nvCxnSpPr>
        <p:spPr>
          <a:xfrm>
            <a:off x="3558925" y="3400964"/>
            <a:ext cx="4320480" cy="0"/>
          </a:xfrm>
          <a:prstGeom prst="line">
            <a:avLst/>
          </a:prstGeom>
          <a:ln w="31750">
            <a:solidFill>
              <a:srgbClr val="008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CB7304D2-42C8-4E52-8894-63BCC14C00DB}"/>
              </a:ext>
            </a:extLst>
          </p:cNvPr>
          <p:cNvSpPr txBox="1"/>
          <p:nvPr/>
        </p:nvSpPr>
        <p:spPr>
          <a:xfrm>
            <a:off x="3471149" y="3591041"/>
            <a:ext cx="4320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26/07 a 06/09/2017</a:t>
            </a:r>
            <a:r>
              <a:rPr lang="pt-BR" sz="2200" dirty="0"/>
              <a:t>: Avaliação das contribuições/sugestões, correção do documento, elaboração do resumo executivo 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="" xmlns:a16="http://schemas.microsoft.com/office/drawing/2014/main" id="{B030EFAC-5EBD-46E4-B92C-FBF4CDB76A00}"/>
              </a:ext>
            </a:extLst>
          </p:cNvPr>
          <p:cNvCxnSpPr>
            <a:cxnSpLocks/>
          </p:cNvCxnSpPr>
          <p:nvPr/>
        </p:nvCxnSpPr>
        <p:spPr>
          <a:xfrm>
            <a:off x="3561921" y="5012960"/>
            <a:ext cx="4320480" cy="0"/>
          </a:xfrm>
          <a:prstGeom prst="line">
            <a:avLst/>
          </a:prstGeom>
          <a:ln w="31750">
            <a:solidFill>
              <a:srgbClr val="0099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="" xmlns:a16="http://schemas.microsoft.com/office/drawing/2014/main" id="{D8BE77B8-9D97-43D6-9022-F54841461C18}"/>
              </a:ext>
            </a:extLst>
          </p:cNvPr>
          <p:cNvSpPr txBox="1"/>
          <p:nvPr/>
        </p:nvSpPr>
        <p:spPr>
          <a:xfrm>
            <a:off x="3457972" y="5218258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11/09/2017</a:t>
            </a:r>
            <a:r>
              <a:rPr lang="pt-BR" sz="2200" dirty="0"/>
              <a:t>: Envio da versão final do documento 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="" xmlns:a16="http://schemas.microsoft.com/office/drawing/2014/main" id="{872CD8B8-3B3B-4E2C-BD90-E5DA4979F58A}"/>
              </a:ext>
            </a:extLst>
          </p:cNvPr>
          <p:cNvCxnSpPr>
            <a:cxnSpLocks/>
          </p:cNvCxnSpPr>
          <p:nvPr/>
        </p:nvCxnSpPr>
        <p:spPr>
          <a:xfrm>
            <a:off x="3551383" y="5970220"/>
            <a:ext cx="432048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="" xmlns:a16="http://schemas.microsoft.com/office/drawing/2014/main" id="{0AF334A2-17C4-47A1-857B-2358CF2FEE52}"/>
              </a:ext>
            </a:extLst>
          </p:cNvPr>
          <p:cNvCxnSpPr>
            <a:cxnSpLocks/>
          </p:cNvCxnSpPr>
          <p:nvPr/>
        </p:nvCxnSpPr>
        <p:spPr>
          <a:xfrm>
            <a:off x="3558925" y="1313004"/>
            <a:ext cx="4320480" cy="0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="" xmlns:a16="http://schemas.microsoft.com/office/drawing/2014/main" id="{D812A582-7401-4872-AE10-C29F48A95FE2}"/>
              </a:ext>
            </a:extLst>
          </p:cNvPr>
          <p:cNvCxnSpPr>
            <a:cxnSpLocks/>
          </p:cNvCxnSpPr>
          <p:nvPr/>
        </p:nvCxnSpPr>
        <p:spPr>
          <a:xfrm>
            <a:off x="3558757" y="2310776"/>
            <a:ext cx="4320480" cy="0"/>
          </a:xfrm>
          <a:prstGeom prst="line">
            <a:avLst/>
          </a:prstGeom>
          <a:ln w="31750">
            <a:solidFill>
              <a:srgbClr val="008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="" xmlns:a16="http://schemas.microsoft.com/office/drawing/2014/main" id="{6F84597A-AB09-403C-A399-334376DC9DB0}"/>
              </a:ext>
            </a:extLst>
          </p:cNvPr>
          <p:cNvCxnSpPr>
            <a:cxnSpLocks/>
          </p:cNvCxnSpPr>
          <p:nvPr/>
        </p:nvCxnSpPr>
        <p:spPr>
          <a:xfrm>
            <a:off x="3563938" y="3586032"/>
            <a:ext cx="4320480" cy="0"/>
          </a:xfrm>
          <a:prstGeom prst="line">
            <a:avLst/>
          </a:prstGeom>
          <a:ln w="31750">
            <a:solidFill>
              <a:srgbClr val="0099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5FFDEA48-51DA-4180-8B93-A8C64879E29C}"/>
              </a:ext>
            </a:extLst>
          </p:cNvPr>
          <p:cNvCxnSpPr>
            <a:cxnSpLocks/>
          </p:cNvCxnSpPr>
          <p:nvPr/>
        </p:nvCxnSpPr>
        <p:spPr>
          <a:xfrm>
            <a:off x="3563677" y="5214452"/>
            <a:ext cx="432048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2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C765E65C-DABE-41BF-B9AF-F2A6AD1D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14" y="0"/>
            <a:ext cx="8900114" cy="850106"/>
          </a:xfrm>
        </p:spPr>
        <p:txBody>
          <a:bodyPr/>
          <a:lstStyle/>
          <a:p>
            <a:r>
              <a:rPr lang="pt-BR" sz="3800" b="1" dirty="0">
                <a:latin typeface="+mn-lt"/>
              </a:rPr>
              <a:t>PROCESSO DE REVISÃO DO DOCUMENTO</a:t>
            </a:r>
            <a:endParaRPr lang="es-ES_tradnl" sz="3800" b="1" dirty="0">
              <a:latin typeface="+mn-lt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323528" y="2204864"/>
            <a:ext cx="7842713" cy="3029031"/>
            <a:chOff x="323528" y="2204864"/>
            <a:chExt cx="7842713" cy="3029031"/>
          </a:xfrm>
        </p:grpSpPr>
        <p:grpSp>
          <p:nvGrpSpPr>
            <p:cNvPr id="3" name="Grupo 2"/>
            <p:cNvGrpSpPr/>
            <p:nvPr/>
          </p:nvGrpSpPr>
          <p:grpSpPr>
            <a:xfrm>
              <a:off x="323528" y="2204864"/>
              <a:ext cx="7842713" cy="3029031"/>
              <a:chOff x="182591" y="2248454"/>
              <a:chExt cx="7842713" cy="3029031"/>
            </a:xfrm>
          </p:grpSpPr>
          <p:sp>
            <p:nvSpPr>
              <p:cNvPr id="4" name="Forma livre 3"/>
              <p:cNvSpPr/>
              <p:nvPr/>
            </p:nvSpPr>
            <p:spPr>
              <a:xfrm rot="16200000">
                <a:off x="78097" y="2352948"/>
                <a:ext cx="2865145" cy="2656158"/>
              </a:xfrm>
              <a:custGeom>
                <a:avLst/>
                <a:gdLst>
                  <a:gd name="connsiteX0" fmla="*/ 0 w 2656156"/>
                  <a:gd name="connsiteY0" fmla="*/ 132808 h 2865144"/>
                  <a:gd name="connsiteX1" fmla="*/ 132808 w 2656156"/>
                  <a:gd name="connsiteY1" fmla="*/ 0 h 2865144"/>
                  <a:gd name="connsiteX2" fmla="*/ 2523348 w 2656156"/>
                  <a:gd name="connsiteY2" fmla="*/ 0 h 2865144"/>
                  <a:gd name="connsiteX3" fmla="*/ 2656156 w 2656156"/>
                  <a:gd name="connsiteY3" fmla="*/ 132808 h 2865144"/>
                  <a:gd name="connsiteX4" fmla="*/ 2656156 w 2656156"/>
                  <a:gd name="connsiteY4" fmla="*/ 2732336 h 2865144"/>
                  <a:gd name="connsiteX5" fmla="*/ 2523348 w 2656156"/>
                  <a:gd name="connsiteY5" fmla="*/ 2865144 h 2865144"/>
                  <a:gd name="connsiteX6" fmla="*/ 132808 w 2656156"/>
                  <a:gd name="connsiteY6" fmla="*/ 2865144 h 2865144"/>
                  <a:gd name="connsiteX7" fmla="*/ 0 w 2656156"/>
                  <a:gd name="connsiteY7" fmla="*/ 2732336 h 2865144"/>
                  <a:gd name="connsiteX8" fmla="*/ 0 w 2656156"/>
                  <a:gd name="connsiteY8" fmla="*/ 132808 h 286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6156" h="2865144">
                    <a:moveTo>
                      <a:pt x="2533035" y="1"/>
                    </a:moveTo>
                    <a:cubicBezTo>
                      <a:pt x="2601033" y="1"/>
                      <a:pt x="2656156" y="64139"/>
                      <a:pt x="2656156" y="143258"/>
                    </a:cubicBezTo>
                    <a:lnTo>
                      <a:pt x="2656156" y="2721886"/>
                    </a:lnTo>
                    <a:cubicBezTo>
                      <a:pt x="2656156" y="2801005"/>
                      <a:pt x="2601033" y="2865143"/>
                      <a:pt x="2533035" y="2865143"/>
                    </a:cubicBezTo>
                    <a:lnTo>
                      <a:pt x="123121" y="2865143"/>
                    </a:lnTo>
                    <a:cubicBezTo>
                      <a:pt x="55123" y="2865143"/>
                      <a:pt x="0" y="2801005"/>
                      <a:pt x="0" y="2721886"/>
                    </a:cubicBezTo>
                    <a:lnTo>
                      <a:pt x="0" y="143258"/>
                    </a:lnTo>
                    <a:cubicBezTo>
                      <a:pt x="0" y="64139"/>
                      <a:pt x="55123" y="1"/>
                      <a:pt x="123121" y="1"/>
                    </a:cubicBezTo>
                    <a:lnTo>
                      <a:pt x="2533035" y="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15725" tIns="102871" rIns="133351" bIns="2124925" numCol="1" spcCol="1270" anchor="t" anchorCtr="0">
                <a:noAutofit/>
              </a:bodyPr>
              <a:lstStyle/>
              <a:p>
                <a:pPr lvl="0" algn="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3000" kern="1200" dirty="0"/>
              </a:p>
            </p:txBody>
          </p:sp>
          <p:sp>
            <p:nvSpPr>
              <p:cNvPr id="6" name="Forma livre 5"/>
              <p:cNvSpPr/>
              <p:nvPr/>
            </p:nvSpPr>
            <p:spPr>
              <a:xfrm>
                <a:off x="392886" y="2412341"/>
                <a:ext cx="2242912" cy="2419854"/>
              </a:xfrm>
              <a:custGeom>
                <a:avLst/>
                <a:gdLst>
                  <a:gd name="connsiteX0" fmla="*/ 0 w 1978836"/>
                  <a:gd name="connsiteY0" fmla="*/ 0 h 2865144"/>
                  <a:gd name="connsiteX1" fmla="*/ 1978836 w 1978836"/>
                  <a:gd name="connsiteY1" fmla="*/ 0 h 2865144"/>
                  <a:gd name="connsiteX2" fmla="*/ 1978836 w 1978836"/>
                  <a:gd name="connsiteY2" fmla="*/ 2865144 h 2865144"/>
                  <a:gd name="connsiteX3" fmla="*/ 0 w 1978836"/>
                  <a:gd name="connsiteY3" fmla="*/ 2865144 h 2865144"/>
                  <a:gd name="connsiteX4" fmla="*/ 0 w 1978836"/>
                  <a:gd name="connsiteY4" fmla="*/ 0 h 286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8836" h="2865144">
                    <a:moveTo>
                      <a:pt x="0" y="0"/>
                    </a:moveTo>
                    <a:lnTo>
                      <a:pt x="1978836" y="0"/>
                    </a:lnTo>
                    <a:lnTo>
                      <a:pt x="1978836" y="2865144"/>
                    </a:lnTo>
                    <a:lnTo>
                      <a:pt x="0" y="28651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68580" rIns="0" bIns="0" numCol="1" spcCol="1270" anchor="t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400" kern="1200" dirty="0">
                    <a:solidFill>
                      <a:schemeClr val="tx2">
                        <a:lumMod val="75000"/>
                      </a:schemeClr>
                    </a:solidFill>
                  </a:rPr>
                  <a:t>Recebimento de todas as </a:t>
                </a:r>
                <a:r>
                  <a:rPr lang="pt-BR" sz="2400" b="1" kern="1200" dirty="0">
                    <a:solidFill>
                      <a:schemeClr val="tx2">
                        <a:lumMod val="75000"/>
                      </a:schemeClr>
                    </a:solidFill>
                  </a:rPr>
                  <a:t>contribuições </a:t>
                </a:r>
                <a:r>
                  <a:rPr lang="pt-BR" sz="2400" dirty="0">
                    <a:solidFill>
                      <a:schemeClr val="tx2">
                        <a:lumMod val="75000"/>
                      </a:schemeClr>
                    </a:solidFill>
                  </a:rPr>
                  <a:t>por e-mail </a:t>
                </a:r>
                <a:r>
                  <a:rPr lang="pt-BR" sz="2400" kern="1200" dirty="0">
                    <a:solidFill>
                      <a:schemeClr val="tx2">
                        <a:lumMod val="75000"/>
                      </a:schemeClr>
                    </a:solidFill>
                  </a:rPr>
                  <a:t>(p.e. FAESP, FIESP, CETESB, Fernando Mancini)</a:t>
                </a:r>
                <a:endParaRPr lang="pt-BR" sz="2400" kern="1200" dirty="0"/>
              </a:p>
            </p:txBody>
          </p:sp>
          <p:sp>
            <p:nvSpPr>
              <p:cNvPr id="7" name="Forma livre 6"/>
              <p:cNvSpPr/>
              <p:nvPr/>
            </p:nvSpPr>
            <p:spPr>
              <a:xfrm rot="16200000">
                <a:off x="2805643" y="2365125"/>
                <a:ext cx="2865144" cy="2631804"/>
              </a:xfrm>
              <a:custGeom>
                <a:avLst/>
                <a:gdLst>
                  <a:gd name="connsiteX0" fmla="*/ 0 w 2631802"/>
                  <a:gd name="connsiteY0" fmla="*/ 131590 h 2865144"/>
                  <a:gd name="connsiteX1" fmla="*/ 131590 w 2631802"/>
                  <a:gd name="connsiteY1" fmla="*/ 0 h 2865144"/>
                  <a:gd name="connsiteX2" fmla="*/ 2500212 w 2631802"/>
                  <a:gd name="connsiteY2" fmla="*/ 0 h 2865144"/>
                  <a:gd name="connsiteX3" fmla="*/ 2631802 w 2631802"/>
                  <a:gd name="connsiteY3" fmla="*/ 131590 h 2865144"/>
                  <a:gd name="connsiteX4" fmla="*/ 2631802 w 2631802"/>
                  <a:gd name="connsiteY4" fmla="*/ 2733554 h 2865144"/>
                  <a:gd name="connsiteX5" fmla="*/ 2500212 w 2631802"/>
                  <a:gd name="connsiteY5" fmla="*/ 2865144 h 2865144"/>
                  <a:gd name="connsiteX6" fmla="*/ 131590 w 2631802"/>
                  <a:gd name="connsiteY6" fmla="*/ 2865144 h 2865144"/>
                  <a:gd name="connsiteX7" fmla="*/ 0 w 2631802"/>
                  <a:gd name="connsiteY7" fmla="*/ 2733554 h 2865144"/>
                  <a:gd name="connsiteX8" fmla="*/ 0 w 2631802"/>
                  <a:gd name="connsiteY8" fmla="*/ 131590 h 286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31802" h="2865144">
                    <a:moveTo>
                      <a:pt x="2510928" y="1"/>
                    </a:moveTo>
                    <a:cubicBezTo>
                      <a:pt x="2577685" y="1"/>
                      <a:pt x="2631802" y="64139"/>
                      <a:pt x="2631802" y="143258"/>
                    </a:cubicBezTo>
                    <a:lnTo>
                      <a:pt x="2631802" y="2721886"/>
                    </a:lnTo>
                    <a:cubicBezTo>
                      <a:pt x="2631802" y="2801005"/>
                      <a:pt x="2577685" y="2865143"/>
                      <a:pt x="2510928" y="2865143"/>
                    </a:cubicBezTo>
                    <a:lnTo>
                      <a:pt x="120874" y="2865143"/>
                    </a:lnTo>
                    <a:cubicBezTo>
                      <a:pt x="54117" y="2865143"/>
                      <a:pt x="0" y="2801005"/>
                      <a:pt x="0" y="2721886"/>
                    </a:cubicBezTo>
                    <a:lnTo>
                      <a:pt x="0" y="143258"/>
                    </a:lnTo>
                    <a:cubicBezTo>
                      <a:pt x="0" y="64139"/>
                      <a:pt x="54117" y="1"/>
                      <a:pt x="120874" y="1"/>
                    </a:cubicBezTo>
                    <a:lnTo>
                      <a:pt x="2510928" y="1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15726" tIns="102871" rIns="133349" bIns="2105443" numCol="1" spcCol="1270" anchor="t" anchorCtr="0">
                <a:noAutofit/>
              </a:bodyPr>
              <a:lstStyle/>
              <a:p>
                <a:pPr lvl="0" algn="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3000" kern="1200"/>
              </a:p>
            </p:txBody>
          </p:sp>
          <p:sp>
            <p:nvSpPr>
              <p:cNvPr id="8" name="Fluxograma: Extrair 7"/>
              <p:cNvSpPr/>
              <p:nvPr/>
            </p:nvSpPr>
            <p:spPr>
              <a:xfrm rot="5400000">
                <a:off x="2723829" y="4524321"/>
                <a:ext cx="420846" cy="358143"/>
              </a:xfrm>
              <a:prstGeom prst="flowChartExtra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Forma livre 8"/>
              <p:cNvSpPr/>
              <p:nvPr/>
            </p:nvSpPr>
            <p:spPr>
              <a:xfrm>
                <a:off x="3120581" y="2412341"/>
                <a:ext cx="2278340" cy="2865144"/>
              </a:xfrm>
              <a:custGeom>
                <a:avLst/>
                <a:gdLst>
                  <a:gd name="connsiteX0" fmla="*/ 0 w 1960693"/>
                  <a:gd name="connsiteY0" fmla="*/ 0 h 2865144"/>
                  <a:gd name="connsiteX1" fmla="*/ 1960693 w 1960693"/>
                  <a:gd name="connsiteY1" fmla="*/ 0 h 2865144"/>
                  <a:gd name="connsiteX2" fmla="*/ 1960693 w 1960693"/>
                  <a:gd name="connsiteY2" fmla="*/ 2865144 h 2865144"/>
                  <a:gd name="connsiteX3" fmla="*/ 0 w 1960693"/>
                  <a:gd name="connsiteY3" fmla="*/ 2865144 h 2865144"/>
                  <a:gd name="connsiteX4" fmla="*/ 0 w 1960693"/>
                  <a:gd name="connsiteY4" fmla="*/ 0 h 286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0693" h="2865144">
                    <a:moveTo>
                      <a:pt x="0" y="0"/>
                    </a:moveTo>
                    <a:lnTo>
                      <a:pt x="1960693" y="0"/>
                    </a:lnTo>
                    <a:lnTo>
                      <a:pt x="1960693" y="2865144"/>
                    </a:lnTo>
                    <a:lnTo>
                      <a:pt x="0" y="28651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68580" rIns="0" bIns="0" numCol="1" spcCol="1270" anchor="t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400" kern="1200" dirty="0">
                    <a:solidFill>
                      <a:schemeClr val="tx2">
                        <a:lumMod val="75000"/>
                      </a:schemeClr>
                    </a:solidFill>
                  </a:rPr>
                  <a:t>Reuniões de acompanhamento do GT Nitrato para </a:t>
                </a:r>
                <a:r>
                  <a:rPr lang="pt-BR" sz="2400" b="1" kern="1200" dirty="0">
                    <a:solidFill>
                      <a:srgbClr val="C00000"/>
                    </a:solidFill>
                  </a:rPr>
                  <a:t>avaliação e discussão </a:t>
                </a:r>
                <a:r>
                  <a:rPr lang="pt-BR" sz="2400" kern="1200" dirty="0">
                    <a:solidFill>
                      <a:schemeClr val="tx2">
                        <a:lumMod val="75000"/>
                      </a:schemeClr>
                    </a:solidFill>
                  </a:rPr>
                  <a:t>dos comentários e sugestões</a:t>
                </a:r>
                <a:endParaRPr lang="pt-BR" sz="2400" kern="1200" dirty="0"/>
              </a:p>
            </p:txBody>
          </p:sp>
          <p:sp>
            <p:nvSpPr>
              <p:cNvPr id="11" name="Forma livre 10"/>
              <p:cNvSpPr/>
              <p:nvPr/>
            </p:nvSpPr>
            <p:spPr>
              <a:xfrm rot="16200000">
                <a:off x="5398921" y="2487217"/>
                <a:ext cx="2865145" cy="2387621"/>
              </a:xfrm>
              <a:custGeom>
                <a:avLst/>
                <a:gdLst>
                  <a:gd name="connsiteX0" fmla="*/ 0 w 2387620"/>
                  <a:gd name="connsiteY0" fmla="*/ 119381 h 2865144"/>
                  <a:gd name="connsiteX1" fmla="*/ 119381 w 2387620"/>
                  <a:gd name="connsiteY1" fmla="*/ 0 h 2865144"/>
                  <a:gd name="connsiteX2" fmla="*/ 2268239 w 2387620"/>
                  <a:gd name="connsiteY2" fmla="*/ 0 h 2865144"/>
                  <a:gd name="connsiteX3" fmla="*/ 2387620 w 2387620"/>
                  <a:gd name="connsiteY3" fmla="*/ 119381 h 2865144"/>
                  <a:gd name="connsiteX4" fmla="*/ 2387620 w 2387620"/>
                  <a:gd name="connsiteY4" fmla="*/ 2745763 h 2865144"/>
                  <a:gd name="connsiteX5" fmla="*/ 2268239 w 2387620"/>
                  <a:gd name="connsiteY5" fmla="*/ 2865144 h 2865144"/>
                  <a:gd name="connsiteX6" fmla="*/ 119381 w 2387620"/>
                  <a:gd name="connsiteY6" fmla="*/ 2865144 h 2865144"/>
                  <a:gd name="connsiteX7" fmla="*/ 0 w 2387620"/>
                  <a:gd name="connsiteY7" fmla="*/ 2745763 h 2865144"/>
                  <a:gd name="connsiteX8" fmla="*/ 0 w 2387620"/>
                  <a:gd name="connsiteY8" fmla="*/ 119381 h 286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7620" h="2865144">
                    <a:moveTo>
                      <a:pt x="2288135" y="1"/>
                    </a:moveTo>
                    <a:cubicBezTo>
                      <a:pt x="2343079" y="1"/>
                      <a:pt x="2387620" y="64139"/>
                      <a:pt x="2387620" y="143258"/>
                    </a:cubicBezTo>
                    <a:lnTo>
                      <a:pt x="2387620" y="2721886"/>
                    </a:lnTo>
                    <a:cubicBezTo>
                      <a:pt x="2387620" y="2801005"/>
                      <a:pt x="2343079" y="2865143"/>
                      <a:pt x="2288135" y="2865143"/>
                    </a:cubicBezTo>
                    <a:lnTo>
                      <a:pt x="99485" y="2865143"/>
                    </a:lnTo>
                    <a:cubicBezTo>
                      <a:pt x="44541" y="2865143"/>
                      <a:pt x="0" y="2801005"/>
                      <a:pt x="0" y="2721886"/>
                    </a:cubicBezTo>
                    <a:lnTo>
                      <a:pt x="0" y="143258"/>
                    </a:lnTo>
                    <a:cubicBezTo>
                      <a:pt x="0" y="64139"/>
                      <a:pt x="44541" y="1"/>
                      <a:pt x="99485" y="1"/>
                    </a:cubicBezTo>
                    <a:lnTo>
                      <a:pt x="2288135" y="1"/>
                    </a:lnTo>
                    <a:close/>
                  </a:path>
                </a:pathLst>
              </a:custGeom>
              <a:solidFill>
                <a:schemeClr val="accent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15726" tIns="92583" rIns="120015" bIns="1910096" numCol="1" spcCol="1270" anchor="t" anchorCtr="0">
                <a:noAutofit/>
              </a:bodyPr>
              <a:lstStyle/>
              <a:p>
                <a:pPr lvl="0" algn="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2700" kern="1200"/>
              </a:p>
            </p:txBody>
          </p:sp>
          <p:sp>
            <p:nvSpPr>
              <p:cNvPr id="13" name="Fluxograma: Extrair 12"/>
              <p:cNvSpPr/>
              <p:nvPr/>
            </p:nvSpPr>
            <p:spPr>
              <a:xfrm rot="5400000">
                <a:off x="5439198" y="4524321"/>
                <a:ext cx="420846" cy="358143"/>
              </a:xfrm>
              <a:prstGeom prst="flowChartExtra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Forma livre 13"/>
              <p:cNvSpPr/>
              <p:nvPr/>
            </p:nvSpPr>
            <p:spPr>
              <a:xfrm>
                <a:off x="6115208" y="2248455"/>
                <a:ext cx="1778777" cy="2865144"/>
              </a:xfrm>
              <a:custGeom>
                <a:avLst/>
                <a:gdLst>
                  <a:gd name="connsiteX0" fmla="*/ 0 w 1778777"/>
                  <a:gd name="connsiteY0" fmla="*/ 0 h 2865144"/>
                  <a:gd name="connsiteX1" fmla="*/ 1778777 w 1778777"/>
                  <a:gd name="connsiteY1" fmla="*/ 0 h 2865144"/>
                  <a:gd name="connsiteX2" fmla="*/ 1778777 w 1778777"/>
                  <a:gd name="connsiteY2" fmla="*/ 2865144 h 2865144"/>
                  <a:gd name="connsiteX3" fmla="*/ 0 w 1778777"/>
                  <a:gd name="connsiteY3" fmla="*/ 2865144 h 2865144"/>
                  <a:gd name="connsiteX4" fmla="*/ 0 w 1778777"/>
                  <a:gd name="connsiteY4" fmla="*/ 0 h 286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8777" h="2865144">
                    <a:moveTo>
                      <a:pt x="0" y="0"/>
                    </a:moveTo>
                    <a:lnTo>
                      <a:pt x="1778777" y="0"/>
                    </a:lnTo>
                    <a:lnTo>
                      <a:pt x="1778777" y="2865144"/>
                    </a:lnTo>
                    <a:lnTo>
                      <a:pt x="0" y="28651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68580" rIns="0" bIns="0" numCol="1" spcCol="1270" anchor="t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2000" kern="1200"/>
              </a:p>
            </p:txBody>
          </p:sp>
        </p:grpSp>
        <p:sp>
          <p:nvSpPr>
            <p:cNvPr id="15" name="Retângulo 14"/>
            <p:cNvSpPr/>
            <p:nvPr/>
          </p:nvSpPr>
          <p:spPr>
            <a:xfrm>
              <a:off x="6053195" y="2667941"/>
              <a:ext cx="184395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tx2">
                      <a:lumMod val="75000"/>
                    </a:schemeClr>
                  </a:solidFill>
                </a:rPr>
                <a:t>Correção do documento e envio da </a:t>
              </a:r>
              <a:r>
                <a:rPr lang="pt-BR" sz="2400" b="1" dirty="0">
                  <a:solidFill>
                    <a:srgbClr val="0070C0"/>
                  </a:solidFill>
                </a:rPr>
                <a:t>versão final</a:t>
              </a:r>
              <a:r>
                <a:rPr lang="pt-BR" sz="2400" dirty="0">
                  <a:solidFill>
                    <a:schemeClr val="tx2">
                      <a:lumMod val="75000"/>
                    </a:schemeClr>
                  </a:solidFill>
                </a:rPr>
                <a:t> à CTAS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23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C765E65C-DABE-41BF-B9AF-F2A6AD1D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14" y="0"/>
            <a:ext cx="8900114" cy="850106"/>
          </a:xfrm>
        </p:spPr>
        <p:txBody>
          <a:bodyPr/>
          <a:lstStyle/>
          <a:p>
            <a:r>
              <a:rPr lang="pt-BR" sz="3800" b="1" dirty="0">
                <a:latin typeface="+mn-lt"/>
              </a:rPr>
              <a:t>PROCESSO DE REVISÃO DO DOCUMENTO</a:t>
            </a:r>
            <a:endParaRPr lang="es-ES_tradnl" sz="3800" b="1" dirty="0">
              <a:latin typeface="+mn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1A48C0F-CB5B-4470-AEEC-8D2DBCB2BB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1600" y="850106"/>
            <a:ext cx="6768752" cy="595782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198127DA-5F88-4F71-879C-E9AF0AE5CD81}"/>
              </a:ext>
            </a:extLst>
          </p:cNvPr>
          <p:cNvSpPr txBox="1"/>
          <p:nvPr/>
        </p:nvSpPr>
        <p:spPr>
          <a:xfrm>
            <a:off x="1115616" y="1052736"/>
            <a:ext cx="6336704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C00000"/>
                </a:solidFill>
              </a:rPr>
              <a:t>Principais sugestões/comentários:</a:t>
            </a:r>
          </a:p>
          <a:p>
            <a:pPr algn="just">
              <a:lnSpc>
                <a:spcPct val="50000"/>
              </a:lnSpc>
            </a:pP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ts val="300"/>
              </a:lnSpc>
            </a:pP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Revisão e correção das normativas citadas no texto (p.e. portarias DAEE, instrução técnica);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2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Correção e atualização de algumas referências bibliográficas citadas no texto;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2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 Informações complementares ao item “Recuperação e Proteção Sanitária dos Poços”;</a:t>
            </a:r>
          </a:p>
        </p:txBody>
      </p:sp>
    </p:spTree>
    <p:extLst>
      <p:ext uri="{BB962C8B-B14F-4D97-AF65-F5344CB8AC3E}">
        <p14:creationId xmlns:p14="http://schemas.microsoft.com/office/powerpoint/2010/main" val="41581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C765E65C-DABE-41BF-B9AF-F2A6AD1D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14" y="0"/>
            <a:ext cx="8900114" cy="850106"/>
          </a:xfrm>
        </p:spPr>
        <p:txBody>
          <a:bodyPr/>
          <a:lstStyle/>
          <a:p>
            <a:r>
              <a:rPr lang="pt-BR" sz="3800" b="1" dirty="0">
                <a:latin typeface="+mn-lt"/>
              </a:rPr>
              <a:t>PROCESSO DE REVISÃO DO DOCUMENTO</a:t>
            </a:r>
            <a:endParaRPr lang="es-ES_tradnl" sz="3800" b="1" dirty="0">
              <a:latin typeface="+mn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1A48C0F-CB5B-4470-AEEC-8D2DBCB2BB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1600" y="850106"/>
            <a:ext cx="6768752" cy="595782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198127DA-5F88-4F71-879C-E9AF0AE5CD81}"/>
              </a:ext>
            </a:extLst>
          </p:cNvPr>
          <p:cNvSpPr txBox="1"/>
          <p:nvPr/>
        </p:nvSpPr>
        <p:spPr>
          <a:xfrm>
            <a:off x="1159049" y="975395"/>
            <a:ext cx="62646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C00000"/>
                </a:solidFill>
              </a:rPr>
              <a:t>Principais sugestões/comentários:</a:t>
            </a:r>
          </a:p>
          <a:p>
            <a:pPr algn="just">
              <a:lnSpc>
                <a:spcPct val="50000"/>
              </a:lnSpc>
            </a:pP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Informações complementares a respeito do item “Fontes de Contaminação em Áreas Rurais”, com enfoque na situação atual e nos estudos de caso conduzidos no Estado de São Paulo;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2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Informações complementares nos itens “Conclusões” e “Recomendações;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2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Proposição de recomendações  para prevenção e mitigação do problema do nitrato em áreas rurais.</a:t>
            </a:r>
          </a:p>
        </p:txBody>
      </p:sp>
    </p:spTree>
    <p:extLst>
      <p:ext uri="{BB962C8B-B14F-4D97-AF65-F5344CB8AC3E}">
        <p14:creationId xmlns:p14="http://schemas.microsoft.com/office/powerpoint/2010/main" val="368287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744</TotalTime>
  <Words>2016</Words>
  <Application>Microsoft Office PowerPoint</Application>
  <PresentationFormat>Apresentação na tela (4:3)</PresentationFormat>
  <Paragraphs>216</Paragraphs>
  <Slides>23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Adjacência</vt:lpstr>
      <vt:lpstr>    </vt:lpstr>
      <vt:lpstr>ESTRUTURA DO DOCUMENTO</vt:lpstr>
      <vt:lpstr>ESTRUTURA DO DOCUMENTO</vt:lpstr>
      <vt:lpstr>ESTRUTURA DO DOCUMENTO</vt:lpstr>
      <vt:lpstr>REVISÃO DO DOCUMENTO</vt:lpstr>
      <vt:lpstr>PROCESSO DE REVISÃO DO DOCUMENTO</vt:lpstr>
      <vt:lpstr>PROCESSO DE REVISÃO DO DOCUMENTO</vt:lpstr>
      <vt:lpstr>PROCESSO DE REVISÃO DO DOCUMENTO</vt:lpstr>
      <vt:lpstr>PROCESSO DE REVISÃO DO DOCUMENTO</vt:lpstr>
      <vt:lpstr>VERSÃO FINAL DO DOCUMENTO</vt:lpstr>
      <vt:lpstr>VERSÃO FINAL – RESUMO EXECUTIVO</vt:lpstr>
      <vt:lpstr>VERSÃO FINAL – RECOMENDAÇÕES</vt:lpstr>
      <vt:lpstr>VERSÃO FINAL – RECOMENDAÇÕES</vt:lpstr>
      <vt:lpstr>VERSÃO FINAL – RECOMENDAÇÕES</vt:lpstr>
      <vt:lpstr>VERSÃO FINAL – RECOMENDAÇÕES</vt:lpstr>
      <vt:lpstr>VERSÃO FINAL – RECOMENDAÇÕES</vt:lpstr>
      <vt:lpstr>VERSÃO FINAL – RECOMENDAÇÕES</vt:lpstr>
      <vt:lpstr>VERSÃO FINAL – RECOMENDAÇÕES</vt:lpstr>
      <vt:lpstr>VERSÃO FINAL – RECOMENDAÇÕES</vt:lpstr>
      <vt:lpstr>PRÓXIMAS ATIVIDADES</vt:lpstr>
      <vt:lpstr>PRÓXIMAS ATIVIDADES</vt:lpstr>
      <vt:lpstr>SUGESTÕES E/OU COMENTÁRIOS?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de Trabalho Nitrato: Subsídios Técnicos e Normativos para o Enfrentamento do Problema do Nitrato no Sistema Aquífero Bauru no Estado de São Paulo</dc:title>
  <dc:creator>Revisor</dc:creator>
  <cp:lastModifiedBy>Maria Lucia Grisi Grandini Magri</cp:lastModifiedBy>
  <cp:revision>153</cp:revision>
  <dcterms:created xsi:type="dcterms:W3CDTF">2013-11-11T16:16:17Z</dcterms:created>
  <dcterms:modified xsi:type="dcterms:W3CDTF">2017-11-21T12:19:58Z</dcterms:modified>
</cp:coreProperties>
</file>