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81" r:id="rId3"/>
    <p:sldId id="274" r:id="rId4"/>
    <p:sldId id="264" r:id="rId5"/>
    <p:sldId id="275" r:id="rId6"/>
    <p:sldId id="258" r:id="rId7"/>
    <p:sldId id="265" r:id="rId8"/>
    <p:sldId id="267" r:id="rId9"/>
    <p:sldId id="260" r:id="rId10"/>
    <p:sldId id="266" r:id="rId11"/>
    <p:sldId id="262" r:id="rId12"/>
    <p:sldId id="261" r:id="rId13"/>
    <p:sldId id="269" r:id="rId14"/>
    <p:sldId id="271" r:id="rId15"/>
    <p:sldId id="276" r:id="rId16"/>
    <p:sldId id="270" r:id="rId17"/>
    <p:sldId id="278" r:id="rId18"/>
    <p:sldId id="282" r:id="rId19"/>
    <p:sldId id="283" r:id="rId20"/>
    <p:sldId id="285" r:id="rId21"/>
    <p:sldId id="284" r:id="rId22"/>
    <p:sldId id="272" r:id="rId23"/>
    <p:sldId id="277" r:id="rId24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9CC"/>
    <a:srgbClr val="FA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0632" autoAdjust="0"/>
  </p:normalViewPr>
  <p:slideViewPr>
    <p:cSldViewPr snapToGrid="0">
      <p:cViewPr>
        <p:scale>
          <a:sx n="50" d="100"/>
          <a:sy n="50" d="100"/>
        </p:scale>
        <p:origin x="-1934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B5EBD-980F-4B1B-B4C3-C480D522C210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03B72-8075-4D63-9CF9-536C4B8456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520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83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08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79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06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Flávia participou representando o DGRH, foto coletiva provocada pela </a:t>
            </a:r>
            <a:r>
              <a:rPr lang="pt-BR" sz="2000" dirty="0" err="1" smtClean="0"/>
              <a:t>Suraya</a:t>
            </a:r>
            <a:r>
              <a:rPr lang="pt-BR" sz="2000" dirty="0" smtClean="0"/>
              <a:t>...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40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57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08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662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91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03B72-8075-4D63-9CF9-536C4B84562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38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dedosaber.sp.gov.b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143.107.108.83/sigrh/basecon/deliberacao_CRH_146_2012_PBH_Anexo_Roteiro_final.pdf" TargetMode="External"/><Relationship Id="rId2" Type="http://schemas.openxmlformats.org/officeDocument/2006/relationships/hyperlink" Target="http://www.sigrh.sp.gov.br/public/uploads/deliberation/5880/deliberacao-crh_146_-pbh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7200" dirty="0" smtClean="0"/>
              <a:t>IV Encontro Estadual de CTEA dos CBH</a:t>
            </a:r>
            <a:endParaRPr lang="pt-BR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XV Dialogo </a:t>
            </a:r>
            <a:r>
              <a:rPr lang="pt-BR" dirty="0" err="1" smtClean="0"/>
              <a:t>interbacias</a:t>
            </a:r>
            <a:r>
              <a:rPr lang="pt-BR" dirty="0" smtClean="0"/>
              <a:t> de </a:t>
            </a:r>
            <a:r>
              <a:rPr lang="pt-BR" dirty="0" err="1" smtClean="0"/>
              <a:t>ea</a:t>
            </a:r>
            <a:r>
              <a:rPr lang="pt-BR" dirty="0" smtClean="0"/>
              <a:t> em recursos </a:t>
            </a:r>
            <a:r>
              <a:rPr lang="pt-BR" dirty="0" err="1" smtClean="0"/>
              <a:t>hidricos</a:t>
            </a:r>
            <a:r>
              <a:rPr lang="pt-BR" dirty="0" smtClean="0"/>
              <a:t>  </a:t>
            </a:r>
          </a:p>
          <a:p>
            <a:r>
              <a:rPr lang="pt-BR" dirty="0" smtClean="0"/>
              <a:t>16 a 18/10/2017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38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II Encontro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21656" b="17567"/>
          <a:stretch/>
        </p:blipFill>
        <p:spPr>
          <a:xfrm>
            <a:off x="7476232" y="65550"/>
            <a:ext cx="4715768" cy="1920240"/>
          </a:xfrm>
          <a:prstGeom prst="rect">
            <a:avLst/>
          </a:prstGeom>
        </p:spPr>
      </p:pic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83482" y="3353627"/>
            <a:ext cx="4334530" cy="288805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121920" y="1838960"/>
            <a:ext cx="4338320" cy="295869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434" y="65549"/>
            <a:ext cx="4706565" cy="192024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285" y="1515524"/>
            <a:ext cx="2516124" cy="355431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332" y="1515524"/>
            <a:ext cx="2545077" cy="35543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484" y="3290216"/>
            <a:ext cx="4360188" cy="295146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43" y="1866980"/>
            <a:ext cx="4272017" cy="29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Videoconferência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844" t="28060" r="25534" b="46045"/>
          <a:stretch/>
        </p:blipFill>
        <p:spPr>
          <a:xfrm>
            <a:off x="839702" y="1737360"/>
            <a:ext cx="9812775" cy="2834640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37304"/>
              </p:ext>
            </p:extLst>
          </p:nvPr>
        </p:nvGraphicFramePr>
        <p:xfrm>
          <a:off x="2642744" y="5117497"/>
          <a:ext cx="6908800" cy="640080"/>
        </p:xfrm>
        <a:graphic>
          <a:graphicData uri="http://schemas.openxmlformats.org/drawingml/2006/table">
            <a:tbl>
              <a:tblPr firstRow="1" bandRow="1"/>
              <a:tblGrid>
                <a:gridCol w="3454400"/>
                <a:gridCol w="3454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DE PARTICIPANTES</a:t>
                      </a:r>
                      <a:endParaRPr lang="pt-B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3EE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189 nas</a:t>
                      </a:r>
                      <a:r>
                        <a:rPr lang="pt-BR" baseline="0" dirty="0" smtClean="0"/>
                        <a:t> </a:t>
                      </a:r>
                      <a:r>
                        <a:rPr lang="pt-BR" dirty="0" smtClean="0"/>
                        <a:t>D.E do Estado</a:t>
                      </a:r>
                    </a:p>
                    <a:p>
                      <a:r>
                        <a:rPr lang="pt-BR" dirty="0" smtClean="0"/>
                        <a:t>68 acessos em streaming (link)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A3EE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695450" y="596265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www.rededosaber.sp.gov.br</a:t>
            </a:r>
            <a:r>
              <a:rPr lang="en-US" dirty="0" smtClean="0"/>
              <a:t>  - </a:t>
            </a:r>
            <a:r>
              <a:rPr lang="en-US" dirty="0" err="1" smtClean="0"/>
              <a:t>Videoteca</a:t>
            </a:r>
            <a:r>
              <a:rPr lang="en-US" dirty="0" smtClean="0"/>
              <a:t> – Sistema </a:t>
            </a:r>
            <a:r>
              <a:rPr lang="en-US" dirty="0" err="1" smtClean="0"/>
              <a:t>Integrado</a:t>
            </a:r>
            <a:r>
              <a:rPr lang="en-US" dirty="0" smtClean="0"/>
              <a:t>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Hídricos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9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024" t="14614" r="25897" b="26044"/>
          <a:stretch/>
        </p:blipFill>
        <p:spPr>
          <a:xfrm>
            <a:off x="1097280" y="286603"/>
            <a:ext cx="9064151" cy="606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III </a:t>
            </a:r>
            <a:r>
              <a:rPr lang="pt-BR" b="1" dirty="0"/>
              <a:t>Encontro Estadual de </a:t>
            </a:r>
            <a:r>
              <a:rPr lang="pt-BR" b="1" dirty="0" smtClean="0"/>
              <a:t>CTEA </a:t>
            </a:r>
            <a:r>
              <a:rPr lang="pt-BR" b="1" dirty="0"/>
              <a:t>dos </a:t>
            </a:r>
            <a:r>
              <a:rPr lang="pt-BR" b="1" dirty="0" smtClean="0"/>
              <a:t>CBH</a:t>
            </a:r>
            <a:br>
              <a:rPr lang="pt-BR" b="1" dirty="0" smtClean="0"/>
            </a:br>
            <a:r>
              <a:rPr lang="pt-BR" b="1" dirty="0" smtClean="0"/>
              <a:t> (</a:t>
            </a:r>
            <a:r>
              <a:rPr lang="pt-BR" b="1" dirty="0"/>
              <a:t>9</a:t>
            </a:r>
            <a:r>
              <a:rPr lang="pt-BR" b="1" dirty="0" smtClean="0"/>
              <a:t> e 14 de dezembro de 2016)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79" y="1845734"/>
            <a:ext cx="10114671" cy="4442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Temas priorizados</a:t>
            </a:r>
            <a:r>
              <a:rPr lang="pt-BR" sz="2800" dirty="0" smtClean="0"/>
              <a:t>: Apresentação dos avanços e desafios identificados pelas CTEA e </a:t>
            </a:r>
            <a:r>
              <a:rPr lang="pt-BR" sz="2800" b="1" dirty="0" smtClean="0"/>
              <a:t>discussão sobre minuta de deliberação para diretrizes de EA na gestão de recursos hídricos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r>
              <a:rPr lang="en-US" sz="2800" dirty="0" smtClean="0"/>
              <a:t>09/12 – </a:t>
            </a:r>
            <a:r>
              <a:rPr lang="en-US" sz="2800" dirty="0" err="1" smtClean="0"/>
              <a:t>Videoconferência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14/12 – </a:t>
            </a:r>
            <a:r>
              <a:rPr lang="en-US" sz="2800" dirty="0" err="1" smtClean="0"/>
              <a:t>Encontro</a:t>
            </a:r>
            <a:r>
              <a:rPr lang="en-US" sz="2800" dirty="0" smtClean="0"/>
              <a:t> </a:t>
            </a:r>
            <a:r>
              <a:rPr lang="en-US" sz="2800" dirty="0" err="1" smtClean="0"/>
              <a:t>técnico</a:t>
            </a:r>
            <a:r>
              <a:rPr lang="en-US" sz="2800" dirty="0" smtClean="0"/>
              <a:t> com </a:t>
            </a:r>
            <a:r>
              <a:rPr lang="en-US" sz="2800" dirty="0" err="1" smtClean="0"/>
              <a:t>representantes</a:t>
            </a:r>
            <a:r>
              <a:rPr lang="en-US" sz="2800" dirty="0" smtClean="0"/>
              <a:t> das CTEA</a:t>
            </a:r>
            <a:endParaRPr lang="pt-BR" sz="2800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Encaminhamentos: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 smtClean="0">
                <a:solidFill>
                  <a:srgbClr val="FF0000"/>
                </a:solidFill>
              </a:rPr>
              <a:t>   </a:t>
            </a:r>
            <a:r>
              <a:rPr lang="pt-BR" sz="2800" dirty="0"/>
              <a:t>Mais momentos para trocas de experiências entre as CTEA;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 </a:t>
            </a:r>
            <a:r>
              <a:rPr lang="pt-BR" sz="2800" dirty="0" smtClean="0"/>
              <a:t>  </a:t>
            </a:r>
            <a:r>
              <a:rPr lang="pt-BR" sz="2800" b="1" dirty="0" smtClean="0"/>
              <a:t>Minuta de deliberação para orientar a elaboração de Programas de Educação Ambiental nas Bacias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20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99292" y="234461"/>
            <a:ext cx="1184030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III ENCONTRO ESTADUAL CTEA/CRH 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1º MOMENTO – VIDEOCONFERÊNCIA (REDE DO SABER)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429" y="1875610"/>
            <a:ext cx="6408140" cy="439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045570" y="2309447"/>
            <a:ext cx="51464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3200" dirty="0" smtClean="0"/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>78</a:t>
            </a:r>
            <a:r>
              <a:rPr lang="pt-BR" sz="3200" dirty="0" smtClean="0"/>
              <a:t> acessos via streaming</a:t>
            </a:r>
          </a:p>
          <a:p>
            <a:pPr>
              <a:buFont typeface="Arial" pitchFamily="34" charset="0"/>
              <a:buChar char="•"/>
            </a:pPr>
            <a:endParaRPr lang="pt-BR" sz="3200" dirty="0" smtClean="0"/>
          </a:p>
          <a:p>
            <a:pPr>
              <a:buFont typeface="Arial" pitchFamily="34" charset="0"/>
              <a:buChar char="•"/>
            </a:pPr>
            <a:r>
              <a:rPr lang="pt-BR" sz="3200" dirty="0" smtClean="0"/>
              <a:t> </a:t>
            </a:r>
            <a:r>
              <a:rPr lang="pt-BR" sz="3200" b="1" dirty="0" smtClean="0">
                <a:solidFill>
                  <a:srgbClr val="002060"/>
                </a:solidFill>
              </a:rPr>
              <a:t>414</a:t>
            </a:r>
            <a:r>
              <a:rPr lang="pt-BR" sz="3200" dirty="0" smtClean="0"/>
              <a:t> participantes nas salas ativadas da Rede do Saber em 91 Diretorias de Ensino (SEE-SP)</a:t>
            </a:r>
          </a:p>
          <a:p>
            <a:endParaRPr lang="pt-BR" b="1" dirty="0" smtClean="0">
              <a:solidFill>
                <a:srgbClr val="002060"/>
              </a:solidFill>
            </a:endParaRPr>
          </a:p>
          <a:p>
            <a:pPr fontAlgn="t"/>
            <a:r>
              <a:rPr lang="pt-BR" sz="3200" b="1" dirty="0">
                <a:solidFill>
                  <a:srgbClr val="002060"/>
                </a:solidFill>
              </a:rPr>
              <a:t>CBH </a:t>
            </a:r>
            <a:r>
              <a:rPr lang="pt-BR" sz="3200" b="1" dirty="0" smtClean="0">
                <a:solidFill>
                  <a:srgbClr val="002060"/>
                </a:solidFill>
              </a:rPr>
              <a:t>representados 20/21</a:t>
            </a:r>
            <a:endParaRPr lang="pt-BR" sz="3200" b="1" dirty="0">
              <a:solidFill>
                <a:srgbClr val="00206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15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Para </a:t>
            </a:r>
            <a:r>
              <a:rPr lang="en-US" sz="6600" dirty="0" err="1" smtClean="0"/>
              <a:t>onde</a:t>
            </a:r>
            <a:r>
              <a:rPr lang="en-US" sz="6600" dirty="0" smtClean="0"/>
              <a:t> </a:t>
            </a:r>
            <a:r>
              <a:rPr lang="en-US" sz="6600" dirty="0" err="1" smtClean="0"/>
              <a:t>vamos</a:t>
            </a:r>
            <a:r>
              <a:rPr lang="en-US" sz="6600" dirty="0" smtClean="0"/>
              <a:t>?</a:t>
            </a:r>
            <a:endParaRPr lang="pt-BR" sz="66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05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 </a:t>
            </a:r>
            <a:r>
              <a:rPr lang="en-US" dirty="0" err="1" smtClean="0"/>
              <a:t>Encontro</a:t>
            </a:r>
            <a:r>
              <a:rPr lang="en-US" dirty="0" smtClean="0"/>
              <a:t> </a:t>
            </a:r>
            <a:r>
              <a:rPr lang="en-US" dirty="0" err="1" smtClean="0"/>
              <a:t>Estadual</a:t>
            </a:r>
            <a:r>
              <a:rPr lang="en-US" dirty="0" smtClean="0"/>
              <a:t> de CTEA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/>
              <a:t>C</a:t>
            </a:r>
            <a:r>
              <a:rPr lang="en-US" sz="2800" dirty="0" err="1" smtClean="0"/>
              <a:t>oncomitante</a:t>
            </a:r>
            <a:r>
              <a:rPr lang="en-US" sz="2800" dirty="0" smtClean="0"/>
              <a:t> </a:t>
            </a:r>
            <a:r>
              <a:rPr lang="en-US" sz="2800" dirty="0" err="1"/>
              <a:t>ao</a:t>
            </a:r>
            <a:r>
              <a:rPr lang="en-US" sz="2800" dirty="0"/>
              <a:t> XV </a:t>
            </a:r>
            <a:r>
              <a:rPr lang="en-US" sz="2800" dirty="0" err="1"/>
              <a:t>Diálogo</a:t>
            </a:r>
            <a:r>
              <a:rPr lang="en-US" sz="2800" dirty="0"/>
              <a:t> </a:t>
            </a:r>
            <a:r>
              <a:rPr lang="en-US" sz="2800" dirty="0" err="1"/>
              <a:t>Interbacias</a:t>
            </a:r>
            <a:r>
              <a:rPr lang="en-US" sz="2800" dirty="0"/>
              <a:t> de EA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Recursos</a:t>
            </a:r>
            <a:r>
              <a:rPr lang="en-US" sz="2800" dirty="0"/>
              <a:t> </a:t>
            </a:r>
            <a:r>
              <a:rPr lang="en-US" sz="2800" dirty="0" err="1"/>
              <a:t>Hídricos</a:t>
            </a:r>
            <a:r>
              <a:rPr lang="en-US" sz="2800" dirty="0"/>
              <a:t> (e </a:t>
            </a:r>
            <a:r>
              <a:rPr lang="en-US" sz="2800" dirty="0" err="1"/>
              <a:t>Encontro</a:t>
            </a:r>
            <a:r>
              <a:rPr lang="en-US" sz="2800" dirty="0"/>
              <a:t> regional </a:t>
            </a:r>
            <a:r>
              <a:rPr lang="en-US" sz="2800" dirty="0" err="1"/>
              <a:t>Sudeste</a:t>
            </a:r>
            <a:r>
              <a:rPr lang="en-US" sz="2800" dirty="0"/>
              <a:t> – </a:t>
            </a:r>
            <a:r>
              <a:rPr lang="en-US" sz="2800" dirty="0" err="1"/>
              <a:t>preparatório</a:t>
            </a:r>
            <a:r>
              <a:rPr lang="en-US" sz="2800" dirty="0"/>
              <a:t> para o </a:t>
            </a:r>
            <a:r>
              <a:rPr lang="en-US" sz="2800" dirty="0" smtClean="0"/>
              <a:t>8o </a:t>
            </a:r>
            <a:r>
              <a:rPr lang="en-US" sz="2800" dirty="0"/>
              <a:t>Forum Mundial da </a:t>
            </a:r>
            <a:r>
              <a:rPr lang="en-US" sz="2800" dirty="0" err="1"/>
              <a:t>Água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err="1" smtClean="0"/>
              <a:t>Encaminhamento</a:t>
            </a:r>
            <a:r>
              <a:rPr lang="en-US" sz="2800" dirty="0" smtClean="0"/>
              <a:t> III </a:t>
            </a:r>
            <a:r>
              <a:rPr lang="en-US" sz="2800" dirty="0" err="1" smtClean="0"/>
              <a:t>Encontro</a:t>
            </a:r>
            <a:r>
              <a:rPr lang="en-US" sz="2800" dirty="0" smtClean="0"/>
              <a:t>: </a:t>
            </a:r>
            <a:r>
              <a:rPr lang="en-US" sz="2800" b="1" dirty="0" err="1" smtClean="0"/>
              <a:t>Diretrizes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elaboração</a:t>
            </a:r>
            <a:r>
              <a:rPr lang="en-US" sz="2800" b="1" dirty="0" smtClean="0"/>
              <a:t> e </a:t>
            </a:r>
            <a:r>
              <a:rPr lang="en-US" sz="2800" b="1" dirty="0" err="1" smtClean="0"/>
              <a:t>implantação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Programas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Regionais</a:t>
            </a:r>
            <a:r>
              <a:rPr lang="en-US" sz="2800" b="1" dirty="0" smtClean="0"/>
              <a:t> de EA para as </a:t>
            </a:r>
            <a:r>
              <a:rPr lang="en-US" sz="2800" b="1" dirty="0" err="1" smtClean="0"/>
              <a:t>bacias</a:t>
            </a:r>
            <a:endParaRPr lang="en-US" sz="2800" b="1" dirty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3220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Comitês</a:t>
            </a:r>
            <a:r>
              <a:rPr lang="en-US" sz="2400" dirty="0" smtClean="0"/>
              <a:t> </a:t>
            </a:r>
            <a:r>
              <a:rPr lang="en-US" sz="2400" dirty="0" err="1" smtClean="0"/>
              <a:t>Participantes</a:t>
            </a:r>
            <a:r>
              <a:rPr lang="en-US" sz="2400" dirty="0" smtClean="0"/>
              <a:t> (18) -  TJ, SMT, PCJ, PARDO, BS, BPG, PS, BT, SJD, ALPA, TG, TB, AT, SMG, AP, SM, PP, RB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5" t="32951" r="25368" b="28085"/>
          <a:stretch/>
        </p:blipFill>
        <p:spPr bwMode="auto">
          <a:xfrm>
            <a:off x="1009650" y="2743201"/>
            <a:ext cx="7143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439150" y="3067050"/>
            <a:ext cx="30099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 RESPONDENTES</a:t>
            </a:r>
          </a:p>
          <a:p>
            <a:endParaRPr lang="en-US" dirty="0" smtClean="0"/>
          </a:p>
          <a:p>
            <a:r>
              <a:rPr lang="en-US" dirty="0" smtClean="0"/>
              <a:t>PARDO – PROGRAMA D EA</a:t>
            </a:r>
          </a:p>
          <a:p>
            <a:r>
              <a:rPr lang="en-US" dirty="0" smtClean="0"/>
              <a:t>TJ – PLANO DIRETOR</a:t>
            </a:r>
          </a:p>
          <a:p>
            <a:r>
              <a:rPr lang="en-US" dirty="0" smtClean="0"/>
              <a:t>PS – PLANO DE EA</a:t>
            </a:r>
          </a:p>
          <a:p>
            <a:r>
              <a:rPr lang="en-US" dirty="0" smtClean="0"/>
              <a:t>RB- PLANO DIRETOR</a:t>
            </a:r>
          </a:p>
          <a:p>
            <a:r>
              <a:rPr lang="en-US" dirty="0" smtClean="0"/>
              <a:t>PCJ – POLITICA, PLANO, PROGRAMA</a:t>
            </a:r>
          </a:p>
          <a:p>
            <a:r>
              <a:rPr lang="en-US" dirty="0" smtClean="0"/>
              <a:t>BT – PLANO DE EA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92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 smtClean="0"/>
              <a:t>Encaminhamentos</a:t>
            </a:r>
            <a:r>
              <a:rPr lang="en-US" sz="6600" b="1" dirty="0" smtClean="0"/>
              <a:t> da </a:t>
            </a:r>
            <a:r>
              <a:rPr lang="en-US" sz="6600" b="1" dirty="0" err="1" smtClean="0"/>
              <a:t>discussões</a:t>
            </a:r>
            <a:endParaRPr lang="pt-BR" sz="6600" b="1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8347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1 - Plano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algn="ctr"/>
            <a:r>
              <a:rPr lang="en-US" sz="3600" dirty="0" smtClean="0"/>
              <a:t>Plano de </a:t>
            </a:r>
            <a:r>
              <a:rPr lang="en-US" sz="3600" dirty="0" err="1" smtClean="0"/>
              <a:t>Bacia</a:t>
            </a:r>
            <a:r>
              <a:rPr lang="en-US" sz="3600" dirty="0" smtClean="0"/>
              <a:t> </a:t>
            </a:r>
            <a:r>
              <a:rPr lang="en-US" sz="3600" dirty="0" err="1" smtClean="0"/>
              <a:t>Hidrográfica</a:t>
            </a:r>
            <a:endParaRPr lang="en-US" sz="3600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             </a:t>
            </a:r>
            <a:r>
              <a:rPr lang="en-US" sz="4800" dirty="0" err="1" smtClean="0"/>
              <a:t>Programa</a:t>
            </a:r>
            <a:r>
              <a:rPr lang="en-US" sz="4800" dirty="0" smtClean="0"/>
              <a:t> </a:t>
            </a:r>
            <a:r>
              <a:rPr lang="en-US" sz="4800" dirty="0"/>
              <a:t>de </a:t>
            </a:r>
            <a:r>
              <a:rPr lang="en-US" sz="4800" dirty="0" err="1"/>
              <a:t>Educação</a:t>
            </a:r>
            <a:r>
              <a:rPr lang="en-US" sz="4800" dirty="0"/>
              <a:t> </a:t>
            </a:r>
            <a:r>
              <a:rPr lang="en-US" sz="4800" dirty="0" err="1"/>
              <a:t>Ambiental</a:t>
            </a:r>
            <a:endParaRPr lang="pt-BR" sz="4800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 </a:t>
            </a:r>
            <a:r>
              <a:rPr lang="en-US" sz="2800" dirty="0" err="1" smtClean="0"/>
              <a:t>Conteúdo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  </a:t>
            </a:r>
            <a:r>
              <a:rPr lang="en-US" sz="2800" dirty="0" err="1" smtClean="0"/>
              <a:t>Vinculação</a:t>
            </a:r>
            <a:r>
              <a:rPr lang="en-US" sz="2800" dirty="0" smtClean="0"/>
              <a:t> com </a:t>
            </a:r>
            <a:r>
              <a:rPr lang="en-US" sz="2800" dirty="0" err="1" smtClean="0"/>
              <a:t>Instrumento</a:t>
            </a:r>
            <a:r>
              <a:rPr lang="en-US" sz="2800" dirty="0" smtClean="0"/>
              <a:t> – EA é </a:t>
            </a:r>
            <a:r>
              <a:rPr lang="en-US" sz="2800" dirty="0" err="1" smtClean="0"/>
              <a:t>instrumento</a:t>
            </a:r>
            <a:endParaRPr lang="en-US" sz="2800" dirty="0"/>
          </a:p>
        </p:txBody>
      </p:sp>
      <p:sp>
        <p:nvSpPr>
          <p:cNvPr id="6" name="Seta para baixo 5"/>
          <p:cNvSpPr/>
          <p:nvPr/>
        </p:nvSpPr>
        <p:spPr>
          <a:xfrm>
            <a:off x="5867400" y="2943225"/>
            <a:ext cx="552450" cy="628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9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1. </a:t>
            </a:r>
            <a:r>
              <a:rPr lang="en-US" b="1" dirty="0" err="1" smtClean="0"/>
              <a:t>Contextualização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</a:t>
            </a:r>
            <a:r>
              <a:rPr lang="en-US" b="1" dirty="0" err="1" smtClean="0"/>
              <a:t>os</a:t>
            </a:r>
            <a:r>
              <a:rPr lang="en-US" b="1" dirty="0" smtClean="0"/>
              <a:t> </a:t>
            </a:r>
            <a:r>
              <a:rPr lang="en-US" b="1" dirty="0" err="1" smtClean="0"/>
              <a:t>Encontros</a:t>
            </a:r>
            <a:r>
              <a:rPr lang="en-US" b="1" dirty="0" smtClean="0"/>
              <a:t> de </a:t>
            </a:r>
            <a:r>
              <a:rPr lang="en-US" b="1" dirty="0" err="1" smtClean="0"/>
              <a:t>Câmaras</a:t>
            </a:r>
            <a:r>
              <a:rPr lang="en-US" b="1" dirty="0" smtClean="0"/>
              <a:t> </a:t>
            </a:r>
            <a:r>
              <a:rPr lang="en-US" b="1" dirty="0" err="1" smtClean="0"/>
              <a:t>Técnicas</a:t>
            </a:r>
            <a:r>
              <a:rPr lang="en-US" b="1" dirty="0" smtClean="0"/>
              <a:t> de EA</a:t>
            </a:r>
          </a:p>
          <a:p>
            <a:r>
              <a:rPr lang="en-US" b="1" dirty="0" smtClean="0"/>
              <a:t>2. </a:t>
            </a:r>
            <a:r>
              <a:rPr lang="en-US" b="1" dirty="0" err="1" smtClean="0"/>
              <a:t>Encaminhamentos</a:t>
            </a:r>
            <a:r>
              <a:rPr lang="en-US" b="1" dirty="0" smtClean="0"/>
              <a:t> das </a:t>
            </a:r>
            <a:r>
              <a:rPr lang="en-US" b="1" dirty="0" err="1" smtClean="0"/>
              <a:t>discussões</a:t>
            </a:r>
            <a:endParaRPr lang="en-US" b="1" dirty="0" smtClean="0"/>
          </a:p>
          <a:p>
            <a:r>
              <a:rPr lang="en-US" b="1" dirty="0" smtClean="0"/>
              <a:t>3. </a:t>
            </a:r>
            <a:r>
              <a:rPr lang="en-US" b="1" dirty="0" err="1" smtClean="0"/>
              <a:t>Reflexões</a:t>
            </a:r>
            <a:r>
              <a:rPr lang="en-US" b="1" dirty="0" smtClean="0"/>
              <a:t> </a:t>
            </a:r>
            <a:r>
              <a:rPr lang="en-US" b="1" dirty="0" err="1" smtClean="0"/>
              <a:t>sobre</a:t>
            </a:r>
            <a:r>
              <a:rPr lang="en-US" b="1" dirty="0" smtClean="0"/>
              <a:t> EA </a:t>
            </a:r>
            <a:r>
              <a:rPr lang="en-US" b="1" dirty="0" err="1" smtClean="0"/>
              <a:t>integrada</a:t>
            </a:r>
            <a:r>
              <a:rPr lang="en-US" b="1" dirty="0" smtClean="0"/>
              <a:t> </a:t>
            </a:r>
            <a:r>
              <a:rPr lang="en-US" b="1" dirty="0" err="1" smtClean="0"/>
              <a:t>aos</a:t>
            </a:r>
            <a:r>
              <a:rPr lang="en-US" b="1" dirty="0" smtClean="0"/>
              <a:t> </a:t>
            </a:r>
            <a:r>
              <a:rPr lang="en-US" b="1" dirty="0" err="1" smtClean="0"/>
              <a:t>Instrumentos</a:t>
            </a:r>
            <a:r>
              <a:rPr lang="en-US" b="1" dirty="0" smtClean="0"/>
              <a:t> de </a:t>
            </a:r>
            <a:r>
              <a:rPr lang="en-US" b="1" dirty="0" err="1" smtClean="0"/>
              <a:t>Gestão</a:t>
            </a:r>
            <a:r>
              <a:rPr lang="en-US" b="1" dirty="0" smtClean="0"/>
              <a:t> de </a:t>
            </a:r>
            <a:r>
              <a:rPr lang="en-US" b="1" dirty="0" err="1" smtClean="0"/>
              <a:t>Recursos</a:t>
            </a:r>
            <a:r>
              <a:rPr lang="en-US" b="1" dirty="0" smtClean="0"/>
              <a:t> </a:t>
            </a:r>
            <a:r>
              <a:rPr lang="en-US" b="1" dirty="0" err="1" smtClean="0"/>
              <a:t>Hídricos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76906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 </a:t>
            </a:r>
            <a:r>
              <a:rPr lang="en-US" dirty="0" err="1" smtClean="0"/>
              <a:t>Modelo</a:t>
            </a:r>
            <a:r>
              <a:rPr lang="en-US" dirty="0" smtClean="0"/>
              <a:t> de </a:t>
            </a:r>
            <a:r>
              <a:rPr lang="en-US" dirty="0" err="1" smtClean="0"/>
              <a:t>deliberação</a:t>
            </a:r>
            <a:r>
              <a:rPr lang="en-US" dirty="0" smtClean="0"/>
              <a:t> – Plano de </a:t>
            </a:r>
            <a:r>
              <a:rPr lang="en-US" dirty="0" err="1" smtClean="0"/>
              <a:t>Bacia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>
                <a:hlinkClick r:id="rId2"/>
              </a:rPr>
              <a:t>http://www.sigrh.sp.gov.br/public/uploads/deliberation//5880/deliberacao-crh_146_-</a:t>
            </a:r>
            <a:r>
              <a:rPr lang="en-US" dirty="0" smtClean="0">
                <a:hlinkClick r:id="rId2"/>
              </a:rPr>
              <a:t>pbh.pdf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143.107.108.83/sigrh/basecon/deliberacao_CRH_146_2012_PBH_Anexo_Roteiro_final.pdf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60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 – </a:t>
            </a:r>
            <a:r>
              <a:rPr lang="en-US" dirty="0" err="1" smtClean="0"/>
              <a:t>Conteúdo</a:t>
            </a:r>
            <a:r>
              <a:rPr lang="en-US" dirty="0" smtClean="0"/>
              <a:t> da </a:t>
            </a:r>
            <a:r>
              <a:rPr lang="en-US" dirty="0" err="1" smtClean="0"/>
              <a:t>Minuta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 smtClean="0"/>
              <a:t>Estratégias</a:t>
            </a:r>
            <a:r>
              <a:rPr lang="en-US" sz="3000" dirty="0" smtClean="0"/>
              <a:t> para </a:t>
            </a:r>
            <a:r>
              <a:rPr lang="en-US" sz="3000" dirty="0" err="1" smtClean="0"/>
              <a:t>capacitação</a:t>
            </a:r>
            <a:r>
              <a:rPr lang="en-US" sz="3000" dirty="0" smtClean="0"/>
              <a:t> e </a:t>
            </a:r>
            <a:r>
              <a:rPr lang="en-US" sz="3000" dirty="0" err="1" smtClean="0"/>
              <a:t>processos</a:t>
            </a:r>
            <a:r>
              <a:rPr lang="en-US" sz="3000" dirty="0" smtClean="0"/>
              <a:t> </a:t>
            </a:r>
            <a:r>
              <a:rPr lang="en-US" sz="3000" dirty="0" err="1" smtClean="0"/>
              <a:t>formativos</a:t>
            </a:r>
            <a:endParaRPr lang="en-US" sz="3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000" dirty="0" err="1" smtClean="0"/>
              <a:t>Estratégias</a:t>
            </a:r>
            <a:r>
              <a:rPr lang="en-US" sz="3000" dirty="0" smtClean="0"/>
              <a:t> para </a:t>
            </a:r>
            <a:r>
              <a:rPr lang="en-US" sz="3000" dirty="0" err="1" smtClean="0"/>
              <a:t>fortalecimento</a:t>
            </a:r>
            <a:r>
              <a:rPr lang="en-US" sz="3000" dirty="0" smtClean="0"/>
              <a:t> </a:t>
            </a:r>
            <a:r>
              <a:rPr lang="en-US" sz="3000" dirty="0" err="1" smtClean="0"/>
              <a:t>institucional</a:t>
            </a:r>
            <a:r>
              <a:rPr lang="en-US" sz="3000" dirty="0" smtClean="0"/>
              <a:t> das CTEA e da EA no CBH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000" b="1" dirty="0" err="1" smtClean="0"/>
              <a:t>Estratégias</a:t>
            </a:r>
            <a:r>
              <a:rPr lang="en-US" sz="3000" b="1" dirty="0" smtClean="0"/>
              <a:t> para </a:t>
            </a:r>
            <a:r>
              <a:rPr lang="en-US" sz="3000" b="1" dirty="0" err="1" smtClean="0"/>
              <a:t>garantir</a:t>
            </a:r>
            <a:r>
              <a:rPr lang="en-US" sz="3000" b="1" dirty="0"/>
              <a:t> </a:t>
            </a:r>
            <a:r>
              <a:rPr lang="en-US" sz="3000" b="1" dirty="0" smtClean="0"/>
              <a:t>a </a:t>
            </a:r>
            <a:r>
              <a:rPr lang="en-US" sz="3000" b="1" dirty="0" err="1" smtClean="0"/>
              <a:t>participação</a:t>
            </a:r>
            <a:r>
              <a:rPr lang="en-US" sz="3000" b="1" dirty="0" smtClean="0"/>
              <a:t> social </a:t>
            </a:r>
            <a:r>
              <a:rPr lang="en-US" sz="3000" b="1" dirty="0" err="1" smtClean="0"/>
              <a:t>na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gestão</a:t>
            </a:r>
            <a:r>
              <a:rPr lang="en-US" sz="3000" b="1" dirty="0" smtClean="0"/>
              <a:t> de </a:t>
            </a:r>
            <a:r>
              <a:rPr lang="en-US" sz="3000" b="1" dirty="0" err="1" smtClean="0"/>
              <a:t>recursos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hídricos</a:t>
            </a:r>
            <a:r>
              <a:rPr lang="en-US" sz="3000" b="1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/>
              <a:t>Pergunta</a:t>
            </a:r>
            <a:r>
              <a:rPr lang="en-US" sz="2800" dirty="0"/>
              <a:t> André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err="1" smtClean="0"/>
              <a:t>Estratégias</a:t>
            </a:r>
            <a:r>
              <a:rPr lang="en-US" sz="2800" b="1" dirty="0" smtClean="0"/>
              <a:t> para </a:t>
            </a:r>
            <a:r>
              <a:rPr lang="en-US" sz="2800" b="1" dirty="0" err="1" smtClean="0"/>
              <a:t>Educação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Ambiental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vinculada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instrumentos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gestão</a:t>
            </a:r>
            <a:endParaRPr lang="en-US" sz="2800" b="1" dirty="0"/>
          </a:p>
          <a:p>
            <a:pPr marL="201168" lvl="1" indent="0">
              <a:buNone/>
            </a:pP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220554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/>
              <a:t>Reflexões</a:t>
            </a:r>
            <a:r>
              <a:rPr lang="en-US" sz="6000" b="1" dirty="0"/>
              <a:t> </a:t>
            </a:r>
            <a:r>
              <a:rPr lang="en-US" sz="6000" b="1" dirty="0" err="1"/>
              <a:t>sobre</a:t>
            </a:r>
            <a:r>
              <a:rPr lang="en-US" sz="6000" b="1" dirty="0"/>
              <a:t> EA </a:t>
            </a:r>
            <a:r>
              <a:rPr lang="en-US" sz="6000" b="1" dirty="0" err="1"/>
              <a:t>integrada</a:t>
            </a:r>
            <a:r>
              <a:rPr lang="en-US" sz="6000" b="1" dirty="0"/>
              <a:t> </a:t>
            </a:r>
            <a:r>
              <a:rPr lang="en-US" sz="6000" b="1" dirty="0" err="1"/>
              <a:t>aos</a:t>
            </a:r>
            <a:r>
              <a:rPr lang="en-US" sz="6000" b="1" dirty="0"/>
              <a:t> </a:t>
            </a:r>
            <a:r>
              <a:rPr lang="en-US" sz="6000" b="1" dirty="0" err="1"/>
              <a:t>Instrumentos</a:t>
            </a:r>
            <a:r>
              <a:rPr lang="en-US" sz="6000" b="1" dirty="0"/>
              <a:t> de </a:t>
            </a:r>
            <a:r>
              <a:rPr lang="en-US" sz="6000" b="1" dirty="0" err="1"/>
              <a:t>Gestão</a:t>
            </a:r>
            <a:r>
              <a:rPr lang="en-US" sz="6000" b="1" dirty="0"/>
              <a:t> de </a:t>
            </a:r>
            <a:r>
              <a:rPr lang="en-US" sz="6000" b="1" dirty="0" err="1"/>
              <a:t>Recursos</a:t>
            </a:r>
            <a:r>
              <a:rPr lang="en-US" sz="6000" b="1" dirty="0"/>
              <a:t> </a:t>
            </a:r>
            <a:r>
              <a:rPr lang="en-US" sz="6000" b="1" dirty="0" err="1" smtClean="0"/>
              <a:t>Hídricos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170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 txBox="1">
            <a:spLocks noGrp="1"/>
          </p:cNvSpPr>
          <p:nvPr>
            <p:ph idx="1"/>
          </p:nvPr>
        </p:nvSpPr>
        <p:spPr>
          <a:xfrm>
            <a:off x="247650" y="666750"/>
            <a:ext cx="11791950" cy="54118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1- </a:t>
            </a:r>
            <a:r>
              <a:rPr lang="en-US" sz="3200" dirty="0" err="1" smtClean="0"/>
              <a:t>Qual</a:t>
            </a:r>
            <a:r>
              <a:rPr lang="en-US" sz="3200" dirty="0" smtClean="0"/>
              <a:t> é a principal </a:t>
            </a:r>
            <a:r>
              <a:rPr lang="en-US" sz="3200" dirty="0" err="1" smtClean="0"/>
              <a:t>contribuição</a:t>
            </a:r>
            <a:r>
              <a:rPr lang="en-US" sz="3200" dirty="0" smtClean="0"/>
              <a:t> da EA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gestão</a:t>
            </a:r>
            <a:r>
              <a:rPr lang="en-US" sz="3200" dirty="0" smtClean="0"/>
              <a:t> de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hídricos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2 -  </a:t>
            </a:r>
            <a:r>
              <a:rPr lang="en-US" sz="3200" dirty="0" err="1" smtClean="0"/>
              <a:t>Considerando</a:t>
            </a:r>
            <a:r>
              <a:rPr lang="en-US" sz="3200" dirty="0" smtClean="0"/>
              <a:t> o </a:t>
            </a:r>
            <a:r>
              <a:rPr lang="en-US" sz="3200" dirty="0" err="1" smtClean="0"/>
              <a:t>instrumento</a:t>
            </a:r>
            <a:r>
              <a:rPr lang="en-US" sz="3200" dirty="0" smtClean="0"/>
              <a:t>  de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hídricos</a:t>
            </a:r>
            <a:r>
              <a:rPr lang="en-US" sz="3200" dirty="0" smtClean="0"/>
              <a:t> : </a:t>
            </a:r>
            <a:r>
              <a:rPr lang="en-US" sz="3200" b="1" dirty="0" smtClean="0"/>
              <a:t>COBRANÇA PELO USO DA ÁGUA </a:t>
            </a:r>
            <a:r>
              <a:rPr lang="en-US" sz="3200" dirty="0" err="1" smtClean="0"/>
              <a:t>como</a:t>
            </a:r>
            <a:r>
              <a:rPr lang="en-US" sz="3200" dirty="0" smtClean="0"/>
              <a:t> a EA </a:t>
            </a:r>
            <a:r>
              <a:rPr lang="en-US" sz="3200" dirty="0" err="1" smtClean="0"/>
              <a:t>pode</a:t>
            </a:r>
            <a:r>
              <a:rPr lang="en-US" sz="3200" dirty="0" smtClean="0"/>
              <a:t> </a:t>
            </a:r>
            <a:r>
              <a:rPr lang="en-US" sz="3200" dirty="0" err="1" smtClean="0"/>
              <a:t>contribuir</a:t>
            </a:r>
            <a:r>
              <a:rPr lang="en-US" sz="3200" dirty="0" smtClean="0"/>
              <a:t> para </a:t>
            </a:r>
            <a:r>
              <a:rPr lang="en-US" sz="3200" dirty="0" err="1" smtClean="0"/>
              <a:t>fortalecer</a:t>
            </a:r>
            <a:r>
              <a:rPr lang="en-US" sz="3200" dirty="0" smtClean="0"/>
              <a:t> a  </a:t>
            </a:r>
            <a:r>
              <a:rPr lang="en-US" sz="3200" dirty="0" err="1" smtClean="0"/>
              <a:t>gestão</a:t>
            </a:r>
            <a:r>
              <a:rPr lang="en-US" sz="3200" dirty="0" smtClean="0"/>
              <a:t> de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hídricos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3 -  </a:t>
            </a:r>
            <a:r>
              <a:rPr lang="en-US" sz="3200" dirty="0" err="1" smtClean="0"/>
              <a:t>Considerando</a:t>
            </a:r>
            <a:r>
              <a:rPr lang="en-US" sz="3200" dirty="0" smtClean="0"/>
              <a:t> o </a:t>
            </a:r>
            <a:r>
              <a:rPr lang="en-US" sz="3200" dirty="0" err="1" smtClean="0"/>
              <a:t>instrumento</a:t>
            </a:r>
            <a:r>
              <a:rPr lang="en-US" sz="3200" dirty="0" smtClean="0"/>
              <a:t>  de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hídricos</a:t>
            </a:r>
            <a:r>
              <a:rPr lang="en-US" sz="3200" dirty="0" smtClean="0"/>
              <a:t> : </a:t>
            </a:r>
            <a:r>
              <a:rPr lang="en-US" sz="3200" b="1" dirty="0" smtClean="0"/>
              <a:t>ENQUADRAMENTO DOS CORPOS D ÁGUA</a:t>
            </a:r>
            <a:r>
              <a:rPr lang="en-US" sz="3200" dirty="0" smtClean="0"/>
              <a:t> </a:t>
            </a:r>
            <a:r>
              <a:rPr lang="en-US" sz="3200" dirty="0" err="1" smtClean="0"/>
              <a:t>como</a:t>
            </a:r>
            <a:r>
              <a:rPr lang="en-US" sz="3200" dirty="0" smtClean="0"/>
              <a:t> a EA </a:t>
            </a:r>
            <a:r>
              <a:rPr lang="en-US" sz="3200" dirty="0" err="1" smtClean="0"/>
              <a:t>pode</a:t>
            </a:r>
            <a:r>
              <a:rPr lang="en-US" sz="3200" dirty="0" smtClean="0"/>
              <a:t> </a:t>
            </a:r>
            <a:r>
              <a:rPr lang="en-US" sz="3200" dirty="0" err="1" smtClean="0"/>
              <a:t>contribuir</a:t>
            </a:r>
            <a:r>
              <a:rPr lang="en-US" sz="3200" dirty="0" smtClean="0"/>
              <a:t> para </a:t>
            </a:r>
            <a:r>
              <a:rPr lang="en-US" sz="3200" dirty="0" err="1" smtClean="0"/>
              <a:t>fortalecer</a:t>
            </a:r>
            <a:r>
              <a:rPr lang="en-US" sz="3200" dirty="0" smtClean="0"/>
              <a:t> a  </a:t>
            </a:r>
            <a:r>
              <a:rPr lang="en-US" sz="3200" dirty="0" err="1" smtClean="0"/>
              <a:t>gestão</a:t>
            </a:r>
            <a:r>
              <a:rPr lang="en-US" sz="3200" dirty="0" smtClean="0"/>
              <a:t> de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hídricos</a:t>
            </a:r>
            <a:r>
              <a:rPr lang="en-US" sz="3200" dirty="0" smtClean="0"/>
              <a:t>?</a:t>
            </a:r>
            <a:endParaRPr lang="en-US" sz="3200" i="1" dirty="0" smtClean="0"/>
          </a:p>
          <a:p>
            <a:r>
              <a:rPr lang="pt-BR" sz="3200" i="1" dirty="0" smtClean="0"/>
              <a:t>4</a:t>
            </a:r>
            <a:r>
              <a:rPr lang="en-US" sz="3200" i="1" dirty="0" smtClean="0"/>
              <a:t> -  </a:t>
            </a:r>
            <a:r>
              <a:rPr lang="en-US" sz="3200" i="1" dirty="0" err="1" smtClean="0"/>
              <a:t>Considerando</a:t>
            </a:r>
            <a:r>
              <a:rPr lang="en-US" sz="3200" i="1" dirty="0" smtClean="0"/>
              <a:t> o </a:t>
            </a:r>
            <a:r>
              <a:rPr lang="en-US" sz="3200" i="1" dirty="0" err="1" smtClean="0"/>
              <a:t>instrumento</a:t>
            </a:r>
            <a:r>
              <a:rPr lang="en-US" sz="3200" i="1" dirty="0" smtClean="0"/>
              <a:t>  de </a:t>
            </a:r>
            <a:r>
              <a:rPr lang="en-US" sz="3200" i="1" dirty="0" err="1" smtClean="0"/>
              <a:t>recursos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hídricos</a:t>
            </a:r>
            <a:r>
              <a:rPr lang="en-US" sz="3200" i="1" dirty="0" smtClean="0"/>
              <a:t> : </a:t>
            </a:r>
            <a:r>
              <a:rPr lang="en-US" sz="3200" b="1" i="1" dirty="0" smtClean="0"/>
              <a:t>PLANO </a:t>
            </a:r>
            <a:r>
              <a:rPr lang="en-US" sz="3200" b="1" dirty="0" smtClean="0"/>
              <a:t>DE BACIAS HIDROGRÁFICAS </a:t>
            </a:r>
            <a:r>
              <a:rPr lang="en-US" sz="3200" dirty="0" err="1" smtClean="0"/>
              <a:t>como</a:t>
            </a:r>
            <a:r>
              <a:rPr lang="en-US" sz="3200" dirty="0" smtClean="0"/>
              <a:t> a EA </a:t>
            </a:r>
            <a:r>
              <a:rPr lang="en-US" sz="3200" dirty="0" err="1" smtClean="0"/>
              <a:t>pode</a:t>
            </a:r>
            <a:r>
              <a:rPr lang="en-US" sz="3200" dirty="0" smtClean="0"/>
              <a:t> </a:t>
            </a:r>
            <a:r>
              <a:rPr lang="en-US" sz="3200" dirty="0" err="1" smtClean="0"/>
              <a:t>contribuir</a:t>
            </a:r>
            <a:r>
              <a:rPr lang="en-US" sz="3200" dirty="0" smtClean="0"/>
              <a:t> para </a:t>
            </a:r>
            <a:r>
              <a:rPr lang="en-US" sz="3200" dirty="0" err="1" smtClean="0"/>
              <a:t>fortalecer</a:t>
            </a:r>
            <a:r>
              <a:rPr lang="en-US" sz="3200" dirty="0" smtClean="0"/>
              <a:t> a  </a:t>
            </a:r>
            <a:r>
              <a:rPr lang="en-US" sz="3200" dirty="0" err="1" smtClean="0"/>
              <a:t>gestão</a:t>
            </a:r>
            <a:r>
              <a:rPr lang="en-US" sz="3200" dirty="0" smtClean="0"/>
              <a:t> de </a:t>
            </a:r>
            <a:r>
              <a:rPr lang="en-US" sz="3200" dirty="0" err="1" smtClean="0"/>
              <a:t>recursos</a:t>
            </a:r>
            <a:r>
              <a:rPr lang="en-US" sz="3200" dirty="0" smtClean="0"/>
              <a:t> </a:t>
            </a:r>
            <a:r>
              <a:rPr lang="en-US" sz="3200" dirty="0" err="1" smtClean="0"/>
              <a:t>hídricos</a:t>
            </a:r>
            <a:r>
              <a:rPr lang="en-US" sz="32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121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/>
              <a:t>Contextualização</a:t>
            </a:r>
            <a:endParaRPr lang="pt-BR" sz="72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81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ORGANIZAÇÃO DA CTEA/CRH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9856" y="1884371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pt-BR" sz="3200" dirty="0" smtClean="0"/>
              <a:t>  Realização </a:t>
            </a:r>
            <a:r>
              <a:rPr lang="pt-BR" sz="3200" dirty="0"/>
              <a:t>de </a:t>
            </a:r>
            <a:r>
              <a:rPr lang="pt-BR" sz="3200" dirty="0" smtClean="0"/>
              <a:t>3 </a:t>
            </a:r>
            <a:r>
              <a:rPr lang="pt-BR" sz="3200" dirty="0"/>
              <a:t>Encontros Estaduais de </a:t>
            </a:r>
            <a:r>
              <a:rPr lang="pt-BR" sz="3200" dirty="0" smtClean="0"/>
              <a:t>CTEA, programação construída com as CTEA dos CBH com utilização de </a:t>
            </a:r>
            <a:r>
              <a:rPr lang="pt-BR" sz="3200" dirty="0"/>
              <a:t>metodologia participativa propiciando a integração e troca de experiências</a:t>
            </a:r>
            <a:r>
              <a:rPr lang="pt-BR" sz="3200" dirty="0" smtClean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6840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De </a:t>
            </a:r>
            <a:r>
              <a:rPr lang="en-US" sz="6600" dirty="0" err="1" smtClean="0"/>
              <a:t>onde</a:t>
            </a:r>
            <a:r>
              <a:rPr lang="en-US" sz="6600" dirty="0" smtClean="0"/>
              <a:t> </a:t>
            </a:r>
            <a:r>
              <a:rPr lang="en-US" sz="6600" dirty="0" err="1" smtClean="0"/>
              <a:t>viemos</a:t>
            </a:r>
            <a:r>
              <a:rPr lang="en-US" sz="6600" dirty="0" smtClean="0"/>
              <a:t>?</a:t>
            </a:r>
            <a:endParaRPr lang="pt-BR" sz="66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3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I Encontro Estadual de </a:t>
            </a:r>
            <a:r>
              <a:rPr lang="pt-BR" b="1" dirty="0" smtClean="0"/>
              <a:t>CTEA </a:t>
            </a:r>
            <a:r>
              <a:rPr lang="pt-BR" b="1" dirty="0"/>
              <a:t>dos </a:t>
            </a:r>
            <a:r>
              <a:rPr lang="pt-BR" b="1" dirty="0" smtClean="0"/>
              <a:t>CBH </a:t>
            </a:r>
            <a:br>
              <a:rPr lang="pt-BR" b="1" dirty="0" smtClean="0"/>
            </a:br>
            <a:r>
              <a:rPr lang="pt-BR" b="1" dirty="0" smtClean="0"/>
              <a:t>(</a:t>
            </a:r>
            <a:r>
              <a:rPr lang="pt-BR" b="1" dirty="0"/>
              <a:t>05 de dezembro de 2015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r>
              <a:rPr lang="pt-BR" sz="3200" dirty="0" smtClean="0">
                <a:solidFill>
                  <a:schemeClr val="accent1"/>
                </a:solidFill>
              </a:rPr>
              <a:t>Tema:</a:t>
            </a:r>
            <a:r>
              <a:rPr lang="pt-BR" sz="3200" dirty="0" smtClean="0"/>
              <a:t> </a:t>
            </a:r>
            <a:r>
              <a:rPr lang="pt-BR" sz="3200" dirty="0"/>
              <a:t>“Qual o papel das CTEA no fomento a projetos de educação ambiental de qualidade?”</a:t>
            </a:r>
          </a:p>
          <a:p>
            <a:pPr marL="0" indent="0">
              <a:buNone/>
            </a:pPr>
            <a:endParaRPr lang="pt-BR" sz="3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t-BR" sz="3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pt-BR" sz="32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sz="3200" dirty="0" smtClean="0">
                <a:solidFill>
                  <a:schemeClr val="accent1"/>
                </a:solidFill>
              </a:rPr>
              <a:t>Encaminhamentos</a:t>
            </a:r>
            <a:r>
              <a:rPr lang="pt-BR" sz="3200" dirty="0">
                <a:solidFill>
                  <a:schemeClr val="accent1"/>
                </a:solidFill>
              </a:rPr>
              <a:t>: </a:t>
            </a:r>
            <a:r>
              <a:rPr lang="pt-BR" sz="3200" dirty="0"/>
              <a:t>Priorização </a:t>
            </a:r>
            <a:r>
              <a:rPr lang="pt-BR" sz="3200" dirty="0" smtClean="0"/>
              <a:t>dos pontos </a:t>
            </a:r>
            <a:r>
              <a:rPr lang="pt-BR" sz="3200" dirty="0"/>
              <a:t>levantados para aprofundamento da discussão no II Encontro. </a:t>
            </a:r>
          </a:p>
          <a:p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416754"/>
              </p:ext>
            </p:extLst>
          </p:nvPr>
        </p:nvGraphicFramePr>
        <p:xfrm>
          <a:off x="1910080" y="3310742"/>
          <a:ext cx="7345250" cy="1107440"/>
        </p:xfrm>
        <a:graphic>
          <a:graphicData uri="http://schemas.openxmlformats.org/drawingml/2006/table">
            <a:tbl>
              <a:tblPr firstRow="1" bandRow="1"/>
              <a:tblGrid>
                <a:gridCol w="4643120"/>
                <a:gridCol w="270213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CBH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REPRESENTADOS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17/21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COORDENADORES DE CTEA PRESENTES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TOTAL DE PARTICIPANTES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44 /50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6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Fotos I </a:t>
            </a:r>
            <a:r>
              <a:rPr lang="pt-BR" dirty="0"/>
              <a:t>E</a:t>
            </a:r>
            <a:r>
              <a:rPr lang="pt-BR" dirty="0" smtClean="0"/>
              <a:t>ncontro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0" y="1729032"/>
            <a:ext cx="5356773" cy="173797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" y="3612809"/>
            <a:ext cx="6408981" cy="26099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81" y="278274"/>
            <a:ext cx="4796763" cy="319706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40902" y="1720703"/>
            <a:ext cx="5356773" cy="174630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04800" y="3629466"/>
            <a:ext cx="6408981" cy="260990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408980" y="286602"/>
            <a:ext cx="4781797" cy="319706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727" y="3253394"/>
            <a:ext cx="4386955" cy="292463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tângulo 12"/>
          <p:cNvSpPr/>
          <p:nvPr/>
        </p:nvSpPr>
        <p:spPr>
          <a:xfrm>
            <a:off x="7333727" y="3253394"/>
            <a:ext cx="4386955" cy="292463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4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II Encontro Estadual de </a:t>
            </a:r>
            <a:r>
              <a:rPr lang="pt-BR" b="1" dirty="0" smtClean="0"/>
              <a:t>CTEA </a:t>
            </a:r>
            <a:r>
              <a:rPr lang="pt-BR" b="1" dirty="0"/>
              <a:t>dos </a:t>
            </a:r>
            <a:r>
              <a:rPr lang="pt-BR" b="1" dirty="0" smtClean="0"/>
              <a:t>CBH </a:t>
            </a:r>
            <a:br>
              <a:rPr lang="pt-BR" b="1" dirty="0" smtClean="0"/>
            </a:br>
            <a:r>
              <a:rPr lang="pt-BR" b="1" dirty="0" smtClean="0"/>
              <a:t>(</a:t>
            </a:r>
            <a:r>
              <a:rPr lang="pt-BR" b="1" dirty="0"/>
              <a:t>28 e 29 de março de </a:t>
            </a:r>
            <a:r>
              <a:rPr lang="pt-BR" b="1" dirty="0" smtClean="0"/>
              <a:t>2016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pt-BR" sz="2800" dirty="0" smtClean="0"/>
              <a:t>Em continuidade </a:t>
            </a:r>
            <a:r>
              <a:rPr lang="pt-BR" sz="2800" dirty="0"/>
              <a:t>ao I Encontro</a:t>
            </a:r>
            <a:r>
              <a:rPr lang="pt-BR" sz="2800" dirty="0" smtClean="0"/>
              <a:t>.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</a:t>
            </a:r>
            <a:r>
              <a:rPr lang="pt-BR" sz="2800" dirty="0" smtClean="0"/>
              <a:t>28/03 </a:t>
            </a:r>
            <a:r>
              <a:rPr lang="pt-BR" sz="2800" dirty="0"/>
              <a:t>– Capacitação por Videoconferência – SIGRH.</a:t>
            </a:r>
          </a:p>
          <a:p>
            <a:pPr marL="0" indent="0">
              <a:buNone/>
            </a:pPr>
            <a:r>
              <a:rPr lang="pt-BR" sz="2800" dirty="0" smtClean="0"/>
              <a:t>       29/03 </a:t>
            </a:r>
            <a:r>
              <a:rPr lang="pt-BR" sz="2800" dirty="0"/>
              <a:t>– Grupos de discussão para troca de experiências e construção de estratégias para atuação das </a:t>
            </a:r>
            <a:r>
              <a:rPr lang="pt-BR" sz="2800" dirty="0" smtClean="0"/>
              <a:t>CTEA, em Campinas.</a:t>
            </a:r>
          </a:p>
          <a:p>
            <a:pPr marL="0" fontAlgn="t">
              <a:spcBef>
                <a:spcPts val="0"/>
              </a:spcBef>
              <a:spcAft>
                <a:spcPts val="0"/>
              </a:spcAft>
            </a:pPr>
            <a:r>
              <a:rPr lang="pt-BR" sz="3200" b="1" dirty="0" smtClean="0">
                <a:solidFill>
                  <a:srgbClr val="FFFFFF"/>
                </a:solidFill>
                <a:latin typeface="Tw Cen MT" panose="020B0602020104020603"/>
              </a:rPr>
              <a:t>CBH REPRESENTADOS</a:t>
            </a:r>
            <a:endParaRPr lang="pt-BR" sz="3200" dirty="0">
              <a:latin typeface="Arial" panose="020B060402020202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24856"/>
              </p:ext>
            </p:extLst>
          </p:nvPr>
        </p:nvGraphicFramePr>
        <p:xfrm>
          <a:off x="1605280" y="3941806"/>
          <a:ext cx="7637170" cy="1478280"/>
        </p:xfrm>
        <a:graphic>
          <a:graphicData uri="http://schemas.openxmlformats.org/drawingml/2006/table">
            <a:tbl>
              <a:tblPr firstRow="1" bandRow="1"/>
              <a:tblGrid>
                <a:gridCol w="4805680"/>
                <a:gridCol w="283149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CBH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REPRESENTADOS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13/21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COORDENADORES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DE CTEA PRESENTES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SECRETÁRIOS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EXECUTIVOS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 DE PARTICIPANTES PRESENCIAL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dirty="0" smtClean="0">
                          <a:solidFill>
                            <a:schemeClr val="tx1"/>
                          </a:solidFill>
                        </a:rPr>
                        <a:t>32/50</a:t>
                      </a:r>
                      <a:endParaRPr lang="pt-B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3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 smtClean="0"/>
              <a:t>II </a:t>
            </a:r>
            <a:r>
              <a:rPr lang="pt-BR" b="1" dirty="0"/>
              <a:t>Encontro Estadual de </a:t>
            </a:r>
            <a:r>
              <a:rPr lang="pt-BR" b="1" dirty="0" smtClean="0"/>
              <a:t>CTEA </a:t>
            </a:r>
            <a:r>
              <a:rPr lang="pt-BR" b="1" dirty="0"/>
              <a:t>dos </a:t>
            </a:r>
            <a:r>
              <a:rPr lang="pt-BR" b="1" dirty="0" smtClean="0"/>
              <a:t>CBH</a:t>
            </a:r>
            <a:br>
              <a:rPr lang="pt-BR" b="1" dirty="0" smtClean="0"/>
            </a:br>
            <a:r>
              <a:rPr lang="pt-BR" b="1" dirty="0" smtClean="0"/>
              <a:t> (28 e 29 de março de 2016)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Temas priorizados</a:t>
            </a:r>
            <a:r>
              <a:rPr lang="pt-BR" sz="2800" dirty="0" smtClean="0"/>
              <a:t>: Participação; Capacitação e Fortalecimento Institucional (CTEA).</a:t>
            </a:r>
          </a:p>
          <a:p>
            <a:pPr marL="0" indent="0">
              <a:buNone/>
            </a:pPr>
            <a:r>
              <a:rPr lang="pt-BR" sz="2800" b="1" dirty="0" smtClean="0">
                <a:solidFill>
                  <a:schemeClr val="accent1"/>
                </a:solidFill>
              </a:rPr>
              <a:t>Encaminhamentos: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   Implantação pelas CTEA </a:t>
            </a:r>
            <a:r>
              <a:rPr lang="pt-BR" sz="2800" dirty="0" smtClean="0"/>
              <a:t>das estratégias construídas;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/>
              <a:t> </a:t>
            </a:r>
            <a:r>
              <a:rPr lang="pt-BR" sz="2800" dirty="0" smtClean="0"/>
              <a:t>  Sistematização dos avanços e experiências para socialização no III Encontro Estadual de CTEA, previsto para ocorrer no final de 2016;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t-BR" sz="2800" dirty="0" smtClean="0"/>
              <a:t>    </a:t>
            </a:r>
            <a:r>
              <a:rPr lang="pt-BR" sz="2800" b="1" dirty="0" smtClean="0"/>
              <a:t>Estimulo </a:t>
            </a:r>
            <a:r>
              <a:rPr lang="pt-BR" sz="2800" b="1" dirty="0"/>
              <a:t>à elaboração </a:t>
            </a:r>
            <a:r>
              <a:rPr lang="pt-BR" sz="2800" b="1" dirty="0" smtClean="0"/>
              <a:t>de Programa </a:t>
            </a:r>
            <a:r>
              <a:rPr lang="pt-BR" sz="2800" b="1" dirty="0"/>
              <a:t>de EA para </a:t>
            </a:r>
            <a:r>
              <a:rPr lang="pt-BR" sz="2800" b="1" dirty="0" smtClean="0"/>
              <a:t>nortear as ações na bacia</a:t>
            </a:r>
            <a:r>
              <a:rPr lang="pt-BR" sz="2800" dirty="0" smtClean="0"/>
              <a:t>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911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705</TotalTime>
  <Words>757</Words>
  <Application>Microsoft Office PowerPoint</Application>
  <PresentationFormat>Personalizar</PresentationFormat>
  <Paragraphs>122</Paragraphs>
  <Slides>23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Retrospectiva</vt:lpstr>
      <vt:lpstr>IV Encontro Estadual de CTEA dos CBH</vt:lpstr>
      <vt:lpstr>Hoje</vt:lpstr>
      <vt:lpstr>Contextualização</vt:lpstr>
      <vt:lpstr> ORGANIZAÇÃO DA CTEA/CRH</vt:lpstr>
      <vt:lpstr>De onde viemos?</vt:lpstr>
      <vt:lpstr>I Encontro Estadual de CTEA dos CBH  (05 de dezembro de 2015)</vt:lpstr>
      <vt:lpstr>Fotos I Encontro</vt:lpstr>
      <vt:lpstr>II Encontro Estadual de CTEA dos CBH  (28 e 29 de março de 2016)</vt:lpstr>
      <vt:lpstr>II Encontro Estadual de CTEA dos CBH  (28 e 29 de março de 2016)</vt:lpstr>
      <vt:lpstr>Fotos II Encontro</vt:lpstr>
      <vt:lpstr>Videoconferência</vt:lpstr>
      <vt:lpstr>Apresentação do PowerPoint</vt:lpstr>
      <vt:lpstr>III Encontro Estadual de CTEA dos CBH  (9 e 14 de dezembro de 2016)</vt:lpstr>
      <vt:lpstr>Apresentação do PowerPoint</vt:lpstr>
      <vt:lpstr>Para onde vamos?</vt:lpstr>
      <vt:lpstr>IV Encontro Estadual de CTEA</vt:lpstr>
      <vt:lpstr>Apresentação do PowerPoint</vt:lpstr>
      <vt:lpstr>Encaminhamentos da discussões</vt:lpstr>
      <vt:lpstr>1 - Plano ou Programa?</vt:lpstr>
      <vt:lpstr>2- Modelo de deliberação – Plano de Bacia</vt:lpstr>
      <vt:lpstr>3 – Conteúdo da Minuta</vt:lpstr>
      <vt:lpstr>Reflexões sobre EA integrada aos Instrumentos de Gestão de Recursos Hídricos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 1</dc:creator>
  <cp:lastModifiedBy>Marcia Maria Chaves</cp:lastModifiedBy>
  <cp:revision>55</cp:revision>
  <cp:lastPrinted>2016-05-03T19:40:52Z</cp:lastPrinted>
  <dcterms:created xsi:type="dcterms:W3CDTF">2016-04-27T12:41:50Z</dcterms:created>
  <dcterms:modified xsi:type="dcterms:W3CDTF">2017-10-26T17:15:26Z</dcterms:modified>
</cp:coreProperties>
</file>