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8" r:id="rId1"/>
  </p:sldMasterIdLst>
  <p:notesMasterIdLst>
    <p:notesMasterId r:id="rId20"/>
  </p:notesMasterIdLst>
  <p:sldIdLst>
    <p:sldId id="273" r:id="rId2"/>
    <p:sldId id="351" r:id="rId3"/>
    <p:sldId id="318" r:id="rId4"/>
    <p:sldId id="320" r:id="rId5"/>
    <p:sldId id="321" r:id="rId6"/>
    <p:sldId id="325" r:id="rId7"/>
    <p:sldId id="326" r:id="rId8"/>
    <p:sldId id="293" r:id="rId9"/>
    <p:sldId id="327" r:id="rId10"/>
    <p:sldId id="335" r:id="rId11"/>
    <p:sldId id="330" r:id="rId12"/>
    <p:sldId id="331" r:id="rId13"/>
    <p:sldId id="295" r:id="rId14"/>
    <p:sldId id="336" r:id="rId15"/>
    <p:sldId id="316" r:id="rId16"/>
    <p:sldId id="339" r:id="rId17"/>
    <p:sldId id="340" r:id="rId18"/>
    <p:sldId id="271" r:id="rId1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134DC615-F043-4CA3-BDAC-4087DB78AC41}">
          <p14:sldIdLst>
            <p14:sldId id="273"/>
            <p14:sldId id="351"/>
            <p14:sldId id="318"/>
            <p14:sldId id="320"/>
            <p14:sldId id="321"/>
            <p14:sldId id="325"/>
            <p14:sldId id="326"/>
            <p14:sldId id="293"/>
            <p14:sldId id="327"/>
            <p14:sldId id="335"/>
            <p14:sldId id="330"/>
            <p14:sldId id="331"/>
            <p14:sldId id="295"/>
          </p14:sldIdLst>
        </p14:section>
        <p14:section name="Seção sem Título" id="{8A414010-B902-4E2C-B294-984EEDE099A9}">
          <p14:sldIdLst>
            <p14:sldId id="336"/>
            <p14:sldId id="316"/>
            <p14:sldId id="339"/>
            <p14:sldId id="340"/>
            <p14:sldId id="27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ia Maria Chaves" initials="MMC" lastIdx="12" clrIdx="0"/>
  <p:cmAuthor id="1" name="Andre Navarro" initials="André N.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 autoAdjust="0"/>
    <p:restoredTop sz="94660"/>
  </p:normalViewPr>
  <p:slideViewPr>
    <p:cSldViewPr>
      <p:cViewPr>
        <p:scale>
          <a:sx n="81" d="100"/>
          <a:sy n="81" d="100"/>
        </p:scale>
        <p:origin x="-1512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433E7-BB23-4CDD-9D9D-7E3B67AED530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AE9A21-D7D9-4F4A-A7B9-78060FB467EA}">
      <dgm:prSet phldrT="[Texto]" custT="1"/>
      <dgm:spPr/>
      <dgm:t>
        <a:bodyPr/>
        <a:lstStyle/>
        <a:p>
          <a:r>
            <a:rPr lang="pt-BR" sz="1150" dirty="0" smtClean="0"/>
            <a:t>Nível Estadual e em diversas </a:t>
          </a:r>
          <a:r>
            <a:rPr lang="pt-BR" sz="1150" dirty="0" err="1" smtClean="0"/>
            <a:t>UGRHIs</a:t>
          </a:r>
          <a:endParaRPr lang="pt-BR" sz="1150" dirty="0"/>
        </a:p>
      </dgm:t>
    </dgm:pt>
    <dgm:pt modelId="{DA69E392-D8A0-41C2-851A-828FEFEBCA83}" type="parTrans" cxnId="{5F58CAEF-EA0D-4042-BC1E-ED7D8BF1064A}">
      <dgm:prSet/>
      <dgm:spPr/>
      <dgm:t>
        <a:bodyPr/>
        <a:lstStyle/>
        <a:p>
          <a:endParaRPr lang="pt-BR"/>
        </a:p>
      </dgm:t>
    </dgm:pt>
    <dgm:pt modelId="{E7217995-F952-484A-B0CB-178D84B56545}" type="sibTrans" cxnId="{5F58CAEF-EA0D-4042-BC1E-ED7D8BF1064A}">
      <dgm:prSet/>
      <dgm:spPr/>
      <dgm:t>
        <a:bodyPr/>
        <a:lstStyle/>
        <a:p>
          <a:endParaRPr lang="pt-BR"/>
        </a:p>
      </dgm:t>
    </dgm:pt>
    <dgm:pt modelId="{67222C61-2DA0-4DA8-95BB-DC69789AE7A0}">
      <dgm:prSet phldrT="[Texto]" custT="1"/>
      <dgm:spPr/>
      <dgm:t>
        <a:bodyPr/>
        <a:lstStyle/>
        <a:p>
          <a:r>
            <a:rPr lang="pt-BR" sz="1150" b="1" dirty="0" smtClean="0">
              <a:solidFill>
                <a:schemeClr val="tx1"/>
              </a:solidFill>
            </a:rPr>
            <a:t>Não articuladas complementares</a:t>
          </a:r>
          <a:endParaRPr lang="pt-BR" sz="1150" b="1" dirty="0">
            <a:solidFill>
              <a:schemeClr val="tx1"/>
            </a:solidFill>
          </a:endParaRPr>
        </a:p>
      </dgm:t>
    </dgm:pt>
    <dgm:pt modelId="{EFDE84B9-03F1-4666-B78F-21B4CBCE9E4D}" type="parTrans" cxnId="{E7A0FBA8-C970-4258-8AA4-E4BC90012821}">
      <dgm:prSet/>
      <dgm:spPr/>
      <dgm:t>
        <a:bodyPr/>
        <a:lstStyle/>
        <a:p>
          <a:endParaRPr lang="pt-BR"/>
        </a:p>
      </dgm:t>
    </dgm:pt>
    <dgm:pt modelId="{B7B2D29D-EC1E-488A-99AF-550178847700}" type="sibTrans" cxnId="{E7A0FBA8-C970-4258-8AA4-E4BC90012821}">
      <dgm:prSet/>
      <dgm:spPr/>
      <dgm:t>
        <a:bodyPr/>
        <a:lstStyle/>
        <a:p>
          <a:endParaRPr lang="pt-BR"/>
        </a:p>
      </dgm:t>
    </dgm:pt>
    <dgm:pt modelId="{29535D7C-F9BB-4028-93FD-F9E2B3922031}">
      <dgm:prSet phldrT="[Texto]"/>
      <dgm:spPr/>
      <dgm:t>
        <a:bodyPr/>
        <a:lstStyle/>
        <a:p>
          <a:endParaRPr lang="pt-BR" b="1" dirty="0">
            <a:solidFill>
              <a:srgbClr val="C00000"/>
            </a:solidFill>
          </a:endParaRPr>
        </a:p>
      </dgm:t>
    </dgm:pt>
    <dgm:pt modelId="{DD147B7A-49B3-4D68-AB09-DB76D074C06B}" type="parTrans" cxnId="{C6101685-7D70-4DFC-9A7E-53CC10874389}">
      <dgm:prSet/>
      <dgm:spPr/>
      <dgm:t>
        <a:bodyPr/>
        <a:lstStyle/>
        <a:p>
          <a:endParaRPr lang="pt-BR"/>
        </a:p>
      </dgm:t>
    </dgm:pt>
    <dgm:pt modelId="{A0A7BB19-F6B9-49D8-AB1B-A1FDD12615A0}" type="sibTrans" cxnId="{C6101685-7D70-4DFC-9A7E-53CC10874389}">
      <dgm:prSet/>
      <dgm:spPr/>
      <dgm:t>
        <a:bodyPr/>
        <a:lstStyle/>
        <a:p>
          <a:endParaRPr lang="pt-BR"/>
        </a:p>
      </dgm:t>
    </dgm:pt>
    <dgm:pt modelId="{E6408DC6-B98D-4140-B609-4BDC04F0D982}">
      <dgm:prSet phldrT="[Texto]" custT="1"/>
      <dgm:spPr/>
      <dgm:t>
        <a:bodyPr/>
        <a:lstStyle/>
        <a:p>
          <a:r>
            <a:rPr lang="pt-BR" sz="1150" dirty="0" smtClean="0"/>
            <a:t>Diversas ações de capacitação </a:t>
          </a:r>
          <a:endParaRPr lang="pt-BR" sz="1150" dirty="0"/>
        </a:p>
      </dgm:t>
    </dgm:pt>
    <dgm:pt modelId="{654FCFAA-C16D-44AA-ADED-D56ED8F6FCE7}" type="parTrans" cxnId="{F3D74BFC-F201-4545-9A8D-AFB7324ADCE6}">
      <dgm:prSet/>
      <dgm:spPr/>
      <dgm:t>
        <a:bodyPr/>
        <a:lstStyle/>
        <a:p>
          <a:endParaRPr lang="pt-BR"/>
        </a:p>
      </dgm:t>
    </dgm:pt>
    <dgm:pt modelId="{2EF96B93-725A-4BD3-8694-ABD83E152E5D}" type="sibTrans" cxnId="{F3D74BFC-F201-4545-9A8D-AFB7324ADCE6}">
      <dgm:prSet/>
      <dgm:spPr/>
      <dgm:t>
        <a:bodyPr/>
        <a:lstStyle/>
        <a:p>
          <a:endParaRPr lang="pt-BR"/>
        </a:p>
      </dgm:t>
    </dgm:pt>
    <dgm:pt modelId="{079D5823-0481-47C8-BC3C-FC33D07B34EF}" type="pres">
      <dgm:prSet presAssocID="{CED433E7-BB23-4CDD-9D9D-7E3B67AED53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8C418BC-5933-4E64-8699-62C0F39D26A9}" type="pres">
      <dgm:prSet presAssocID="{CED433E7-BB23-4CDD-9D9D-7E3B67AED530}" presName="ellipse" presStyleLbl="trBgShp" presStyleIdx="0" presStyleCnt="1"/>
      <dgm:spPr/>
    </dgm:pt>
    <dgm:pt modelId="{4CE3434A-D08C-4859-9A15-9076534F25E9}" type="pres">
      <dgm:prSet presAssocID="{CED433E7-BB23-4CDD-9D9D-7E3B67AED530}" presName="arrow1" presStyleLbl="fgShp" presStyleIdx="0" presStyleCnt="1"/>
      <dgm:spPr/>
    </dgm:pt>
    <dgm:pt modelId="{92A6ECAF-6E9A-448D-B019-ED0E7A1041EC}" type="pres">
      <dgm:prSet presAssocID="{CED433E7-BB23-4CDD-9D9D-7E3B67AED530}" presName="rectangle" presStyleLbl="revTx" presStyleIdx="0" presStyleCnt="1" custScaleX="122049" custLinFactNeighborX="2543" custLinFactNeighborY="263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265BB9-5649-45A9-A4FB-6A2EB500AF97}" type="pres">
      <dgm:prSet presAssocID="{E6408DC6-B98D-4140-B609-4BDC04F0D98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CE3C0-DBD3-4487-B231-5AE81059826A}" type="pres">
      <dgm:prSet presAssocID="{67222C61-2DA0-4DA8-95BB-DC69789AE7A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6EA709-D7D2-4176-B698-D44AB25061BB}" type="pres">
      <dgm:prSet presAssocID="{29535D7C-F9BB-4028-93FD-F9E2B3922031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2588F5-5AFE-4D7D-B916-FA44540ADB2F}" type="pres">
      <dgm:prSet presAssocID="{CED433E7-BB23-4CDD-9D9D-7E3B67AED530}" presName="funnel" presStyleLbl="trAlignAcc1" presStyleIdx="0" presStyleCnt="1" custLinFactNeighborY="-1070"/>
      <dgm:spPr/>
    </dgm:pt>
  </dgm:ptLst>
  <dgm:cxnLst>
    <dgm:cxn modelId="{C6101685-7D70-4DFC-9A7E-53CC10874389}" srcId="{CED433E7-BB23-4CDD-9D9D-7E3B67AED530}" destId="{29535D7C-F9BB-4028-93FD-F9E2B3922031}" srcOrd="3" destOrd="0" parTransId="{DD147B7A-49B3-4D68-AB09-DB76D074C06B}" sibTransId="{A0A7BB19-F6B9-49D8-AB1B-A1FDD12615A0}"/>
    <dgm:cxn modelId="{F6636A30-7D23-4EB6-A2A2-67E52A0D81D5}" type="presOf" srcId="{67222C61-2DA0-4DA8-95BB-DC69789AE7A0}" destId="{54265BB9-5649-45A9-A4FB-6A2EB500AF97}" srcOrd="0" destOrd="0" presId="urn:microsoft.com/office/officeart/2005/8/layout/funnel1"/>
    <dgm:cxn modelId="{9F89684A-78B9-4CAA-A0ED-0A4EC81C58E3}" type="presOf" srcId="{29535D7C-F9BB-4028-93FD-F9E2B3922031}" destId="{92A6ECAF-6E9A-448D-B019-ED0E7A1041EC}" srcOrd="0" destOrd="0" presId="urn:microsoft.com/office/officeart/2005/8/layout/funnel1"/>
    <dgm:cxn modelId="{B08A91EE-3A77-47A2-9D6C-4B73A2F89A85}" type="presOf" srcId="{07AE9A21-D7D9-4F4A-A7B9-78060FB467EA}" destId="{896EA709-D7D2-4176-B698-D44AB25061BB}" srcOrd="0" destOrd="0" presId="urn:microsoft.com/office/officeart/2005/8/layout/funnel1"/>
    <dgm:cxn modelId="{F3D74BFC-F201-4545-9A8D-AFB7324ADCE6}" srcId="{CED433E7-BB23-4CDD-9D9D-7E3B67AED530}" destId="{E6408DC6-B98D-4140-B609-4BDC04F0D982}" srcOrd="1" destOrd="0" parTransId="{654FCFAA-C16D-44AA-ADED-D56ED8F6FCE7}" sibTransId="{2EF96B93-725A-4BD3-8694-ABD83E152E5D}"/>
    <dgm:cxn modelId="{E7A0FBA8-C970-4258-8AA4-E4BC90012821}" srcId="{CED433E7-BB23-4CDD-9D9D-7E3B67AED530}" destId="{67222C61-2DA0-4DA8-95BB-DC69789AE7A0}" srcOrd="2" destOrd="0" parTransId="{EFDE84B9-03F1-4666-B78F-21B4CBCE9E4D}" sibTransId="{B7B2D29D-EC1E-488A-99AF-550178847700}"/>
    <dgm:cxn modelId="{5F58CAEF-EA0D-4042-BC1E-ED7D8BF1064A}" srcId="{CED433E7-BB23-4CDD-9D9D-7E3B67AED530}" destId="{07AE9A21-D7D9-4F4A-A7B9-78060FB467EA}" srcOrd="0" destOrd="0" parTransId="{DA69E392-D8A0-41C2-851A-828FEFEBCA83}" sibTransId="{E7217995-F952-484A-B0CB-178D84B56545}"/>
    <dgm:cxn modelId="{0E5A7CCB-D8E8-4EA7-8C77-1218D7B9E67A}" type="presOf" srcId="{E6408DC6-B98D-4140-B609-4BDC04F0D982}" destId="{E0FCE3C0-DBD3-4487-B231-5AE81059826A}" srcOrd="0" destOrd="0" presId="urn:microsoft.com/office/officeart/2005/8/layout/funnel1"/>
    <dgm:cxn modelId="{2E34285F-159E-4804-9CAC-E3EA2DECE22B}" type="presOf" srcId="{CED433E7-BB23-4CDD-9D9D-7E3B67AED530}" destId="{079D5823-0481-47C8-BC3C-FC33D07B34EF}" srcOrd="0" destOrd="0" presId="urn:microsoft.com/office/officeart/2005/8/layout/funnel1"/>
    <dgm:cxn modelId="{ECFF1562-97FB-40A2-8458-7B4A6136B0EC}" type="presParOf" srcId="{079D5823-0481-47C8-BC3C-FC33D07B34EF}" destId="{38C418BC-5933-4E64-8699-62C0F39D26A9}" srcOrd="0" destOrd="0" presId="urn:microsoft.com/office/officeart/2005/8/layout/funnel1"/>
    <dgm:cxn modelId="{1FCB3925-A436-4FC9-9494-472E3E0DF677}" type="presParOf" srcId="{079D5823-0481-47C8-BC3C-FC33D07B34EF}" destId="{4CE3434A-D08C-4859-9A15-9076534F25E9}" srcOrd="1" destOrd="0" presId="urn:microsoft.com/office/officeart/2005/8/layout/funnel1"/>
    <dgm:cxn modelId="{F9D507B5-270C-4759-9974-E1B98E7952E8}" type="presParOf" srcId="{079D5823-0481-47C8-BC3C-FC33D07B34EF}" destId="{92A6ECAF-6E9A-448D-B019-ED0E7A1041EC}" srcOrd="2" destOrd="0" presId="urn:microsoft.com/office/officeart/2005/8/layout/funnel1"/>
    <dgm:cxn modelId="{4606D457-2589-4B01-87C0-0B74B17EE7AB}" type="presParOf" srcId="{079D5823-0481-47C8-BC3C-FC33D07B34EF}" destId="{54265BB9-5649-45A9-A4FB-6A2EB500AF97}" srcOrd="3" destOrd="0" presId="urn:microsoft.com/office/officeart/2005/8/layout/funnel1"/>
    <dgm:cxn modelId="{C3DF288E-C915-44A4-8E19-48C1A403BE85}" type="presParOf" srcId="{079D5823-0481-47C8-BC3C-FC33D07B34EF}" destId="{E0FCE3C0-DBD3-4487-B231-5AE81059826A}" srcOrd="4" destOrd="0" presId="urn:microsoft.com/office/officeart/2005/8/layout/funnel1"/>
    <dgm:cxn modelId="{630DE3E0-6194-47DA-B63E-335D39AE75FB}" type="presParOf" srcId="{079D5823-0481-47C8-BC3C-FC33D07B34EF}" destId="{896EA709-D7D2-4176-B698-D44AB25061BB}" srcOrd="5" destOrd="0" presId="urn:microsoft.com/office/officeart/2005/8/layout/funnel1"/>
    <dgm:cxn modelId="{0395C76C-1629-4A93-A188-5E693CA3298A}" type="presParOf" srcId="{079D5823-0481-47C8-BC3C-FC33D07B34EF}" destId="{4C2588F5-5AFE-4D7D-B916-FA44540ADB2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8EF57-C878-49CD-8F6A-CA52D3B9EE6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C9E760-2708-4256-A709-C8B7D1EF96FF}">
      <dgm:prSet phldrT="[Texto]"/>
      <dgm:spPr/>
      <dgm:t>
        <a:bodyPr/>
        <a:lstStyle/>
        <a:p>
          <a:r>
            <a:rPr lang="pt-BR" dirty="0" smtClean="0">
              <a:latin typeface="+mj-lt"/>
            </a:rPr>
            <a:t>Alinhamento conceitual (março)</a:t>
          </a:r>
          <a:endParaRPr lang="pt-BR" dirty="0"/>
        </a:p>
      </dgm:t>
    </dgm:pt>
    <dgm:pt modelId="{3A7F40DE-E1C6-4C0F-80C3-6609ACE21555}" type="parTrans" cxnId="{5498498D-DCB8-45AC-AB13-CBE3EE44ABED}">
      <dgm:prSet/>
      <dgm:spPr/>
      <dgm:t>
        <a:bodyPr/>
        <a:lstStyle/>
        <a:p>
          <a:endParaRPr lang="pt-BR"/>
        </a:p>
      </dgm:t>
    </dgm:pt>
    <dgm:pt modelId="{F162C5C0-09FC-4DCB-9C16-9F3582B57378}" type="sibTrans" cxnId="{5498498D-DCB8-45AC-AB13-CBE3EE44ABED}">
      <dgm:prSet/>
      <dgm:spPr/>
      <dgm:t>
        <a:bodyPr/>
        <a:lstStyle/>
        <a:p>
          <a:endParaRPr lang="pt-BR"/>
        </a:p>
      </dgm:t>
    </dgm:pt>
    <dgm:pt modelId="{6D325443-98F1-4D4F-A97C-55D490B38AEA}">
      <dgm:prSet/>
      <dgm:spPr/>
      <dgm:t>
        <a:bodyPr/>
        <a:lstStyle/>
        <a:p>
          <a:r>
            <a:rPr lang="pt-BR" smtClean="0">
              <a:latin typeface="+mj-lt"/>
            </a:rPr>
            <a:t>Definição das competências (abril)</a:t>
          </a:r>
          <a:endParaRPr lang="pt-BR" dirty="0" smtClean="0">
            <a:latin typeface="+mj-lt"/>
          </a:endParaRPr>
        </a:p>
      </dgm:t>
    </dgm:pt>
    <dgm:pt modelId="{2021A60F-11AC-4C4C-9721-C4FEFFE54C0A}" type="parTrans" cxnId="{409DF2D6-6972-4573-A064-15B002655EA9}">
      <dgm:prSet/>
      <dgm:spPr/>
      <dgm:t>
        <a:bodyPr/>
        <a:lstStyle/>
        <a:p>
          <a:endParaRPr lang="pt-BR"/>
        </a:p>
      </dgm:t>
    </dgm:pt>
    <dgm:pt modelId="{6AC035FA-FC79-4CB1-98E3-C1269138CE69}" type="sibTrans" cxnId="{409DF2D6-6972-4573-A064-15B002655EA9}">
      <dgm:prSet/>
      <dgm:spPr/>
      <dgm:t>
        <a:bodyPr/>
        <a:lstStyle/>
        <a:p>
          <a:endParaRPr lang="pt-BR"/>
        </a:p>
      </dgm:t>
    </dgm:pt>
    <dgm:pt modelId="{DD04940F-438C-427F-AA8A-DBF4B8402492}">
      <dgm:prSet/>
      <dgm:spPr/>
      <dgm:t>
        <a:bodyPr/>
        <a:lstStyle/>
        <a:p>
          <a:r>
            <a:rPr lang="pt-BR" dirty="0" smtClean="0">
              <a:latin typeface="+mj-lt"/>
            </a:rPr>
            <a:t>Refinamento das competências (junho) – níveis de complexidade</a:t>
          </a:r>
        </a:p>
      </dgm:t>
    </dgm:pt>
    <dgm:pt modelId="{AC3C972A-85AD-4D1C-B533-497ED4BCF578}" type="parTrans" cxnId="{6BCF021C-26D2-4D98-AEF9-45886C521474}">
      <dgm:prSet/>
      <dgm:spPr/>
      <dgm:t>
        <a:bodyPr/>
        <a:lstStyle/>
        <a:p>
          <a:endParaRPr lang="pt-BR"/>
        </a:p>
      </dgm:t>
    </dgm:pt>
    <dgm:pt modelId="{084C5515-EA21-4817-8E2D-47C6109B03A0}" type="sibTrans" cxnId="{6BCF021C-26D2-4D98-AEF9-45886C521474}">
      <dgm:prSet/>
      <dgm:spPr/>
      <dgm:t>
        <a:bodyPr/>
        <a:lstStyle/>
        <a:p>
          <a:endParaRPr lang="pt-BR"/>
        </a:p>
      </dgm:t>
    </dgm:pt>
    <dgm:pt modelId="{A51C694F-2084-4259-AACE-DB5434B3C856}">
      <dgm:prSet/>
      <dgm:spPr/>
      <dgm:t>
        <a:bodyPr/>
        <a:lstStyle/>
        <a:p>
          <a:r>
            <a:rPr lang="pt-BR" smtClean="0">
              <a:latin typeface="+mj-lt"/>
            </a:rPr>
            <a:t>Identificação das capacidades (setembro)</a:t>
          </a:r>
          <a:endParaRPr lang="pt-BR" dirty="0" smtClean="0">
            <a:latin typeface="+mj-lt"/>
          </a:endParaRPr>
        </a:p>
      </dgm:t>
    </dgm:pt>
    <dgm:pt modelId="{D8D20A5B-1608-4B0E-B4ED-EAA845688DB5}" type="parTrans" cxnId="{4571CCB1-AE01-472A-AD0F-76C5F53FA772}">
      <dgm:prSet/>
      <dgm:spPr/>
      <dgm:t>
        <a:bodyPr/>
        <a:lstStyle/>
        <a:p>
          <a:endParaRPr lang="pt-BR"/>
        </a:p>
      </dgm:t>
    </dgm:pt>
    <dgm:pt modelId="{22664A50-DD1A-4D04-96B8-D221FA218A5B}" type="sibTrans" cxnId="{4571CCB1-AE01-472A-AD0F-76C5F53FA772}">
      <dgm:prSet/>
      <dgm:spPr/>
      <dgm:t>
        <a:bodyPr/>
        <a:lstStyle/>
        <a:p>
          <a:endParaRPr lang="pt-BR"/>
        </a:p>
      </dgm:t>
    </dgm:pt>
    <dgm:pt modelId="{19F6FD43-0FEE-4033-A324-0D863B5CA748}">
      <dgm:prSet/>
      <dgm:spPr/>
      <dgm:t>
        <a:bodyPr/>
        <a:lstStyle/>
        <a:p>
          <a:r>
            <a:rPr lang="pt-BR" smtClean="0">
              <a:latin typeface="+mj-lt"/>
            </a:rPr>
            <a:t>Elaboração de Plano de desenvolvimento de Competências (dezembro)</a:t>
          </a:r>
          <a:endParaRPr lang="pt-BR" dirty="0" smtClean="0">
            <a:latin typeface="+mj-lt"/>
          </a:endParaRPr>
        </a:p>
      </dgm:t>
    </dgm:pt>
    <dgm:pt modelId="{3917CCDB-E661-4640-BB99-245808F5A578}" type="parTrans" cxnId="{D0EAF89E-C2E3-467D-A70E-B44601C63B17}">
      <dgm:prSet/>
      <dgm:spPr/>
      <dgm:t>
        <a:bodyPr/>
        <a:lstStyle/>
        <a:p>
          <a:endParaRPr lang="pt-BR"/>
        </a:p>
      </dgm:t>
    </dgm:pt>
    <dgm:pt modelId="{68EB7C55-5CA0-4F24-8F17-E249FD1183CF}" type="sibTrans" cxnId="{D0EAF89E-C2E3-467D-A70E-B44601C63B17}">
      <dgm:prSet/>
      <dgm:spPr/>
      <dgm:t>
        <a:bodyPr/>
        <a:lstStyle/>
        <a:p>
          <a:endParaRPr lang="pt-BR"/>
        </a:p>
      </dgm:t>
    </dgm:pt>
    <dgm:pt modelId="{745D7CA8-55E6-4CE2-A996-B5CC58E57871}" type="pres">
      <dgm:prSet presAssocID="{D128EF57-C878-49CD-8F6A-CA52D3B9EE6C}" presName="CompostProcess" presStyleCnt="0">
        <dgm:presLayoutVars>
          <dgm:dir/>
          <dgm:resizeHandles val="exact"/>
        </dgm:presLayoutVars>
      </dgm:prSet>
      <dgm:spPr/>
    </dgm:pt>
    <dgm:pt modelId="{A69FC986-69EA-4122-ADAC-2E8DDBCA8330}" type="pres">
      <dgm:prSet presAssocID="{D128EF57-C878-49CD-8F6A-CA52D3B9EE6C}" presName="arrow" presStyleLbl="bgShp" presStyleIdx="0" presStyleCnt="1"/>
      <dgm:spPr/>
    </dgm:pt>
    <dgm:pt modelId="{50884428-1437-46D7-B21A-204EF02331C9}" type="pres">
      <dgm:prSet presAssocID="{D128EF57-C878-49CD-8F6A-CA52D3B9EE6C}" presName="linearProcess" presStyleCnt="0"/>
      <dgm:spPr/>
    </dgm:pt>
    <dgm:pt modelId="{26345FA2-4E65-40D9-9038-00D6BAFDC29D}" type="pres">
      <dgm:prSet presAssocID="{26C9E760-2708-4256-A709-C8B7D1EF96FF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AE7871-C3DF-4AF9-A652-A5132447C67B}" type="pres">
      <dgm:prSet presAssocID="{F162C5C0-09FC-4DCB-9C16-9F3582B57378}" presName="sibTrans" presStyleCnt="0"/>
      <dgm:spPr/>
    </dgm:pt>
    <dgm:pt modelId="{873758A7-D2DA-4C81-9201-FF4670C4F5B6}" type="pres">
      <dgm:prSet presAssocID="{6D325443-98F1-4D4F-A97C-55D490B38AE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C2C22-7650-4011-B228-B2E42D03B2BD}" type="pres">
      <dgm:prSet presAssocID="{6AC035FA-FC79-4CB1-98E3-C1269138CE69}" presName="sibTrans" presStyleCnt="0"/>
      <dgm:spPr/>
    </dgm:pt>
    <dgm:pt modelId="{5826185E-4527-4D16-B193-9E0E06D82F16}" type="pres">
      <dgm:prSet presAssocID="{DD04940F-438C-427F-AA8A-DBF4B8402492}" presName="textNode" presStyleLbl="node1" presStyleIdx="2" presStyleCnt="5" custLinFactNeighborX="-24057" custLinFactNeighborY="-17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0A354C-EC1C-42BC-9070-AC8D080AE311}" type="pres">
      <dgm:prSet presAssocID="{084C5515-EA21-4817-8E2D-47C6109B03A0}" presName="sibTrans" presStyleCnt="0"/>
      <dgm:spPr/>
    </dgm:pt>
    <dgm:pt modelId="{11EC8AE7-38EA-403E-BEB7-AD6956EC1470}" type="pres">
      <dgm:prSet presAssocID="{A51C694F-2084-4259-AACE-DB5434B3C85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00FBA3-7AB0-4153-AECB-B41D097A2699}" type="pres">
      <dgm:prSet presAssocID="{22664A50-DD1A-4D04-96B8-D221FA218A5B}" presName="sibTrans" presStyleCnt="0"/>
      <dgm:spPr/>
    </dgm:pt>
    <dgm:pt modelId="{8C5885AF-ADFB-4323-B9CC-978A8C12AE37}" type="pres">
      <dgm:prSet presAssocID="{19F6FD43-0FEE-4033-A324-0D863B5CA74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932DDC-144B-4AE7-A4B9-4CB65A4D36A1}" type="presOf" srcId="{DD04940F-438C-427F-AA8A-DBF4B8402492}" destId="{5826185E-4527-4D16-B193-9E0E06D82F16}" srcOrd="0" destOrd="0" presId="urn:microsoft.com/office/officeart/2005/8/layout/hProcess9"/>
    <dgm:cxn modelId="{D0EAF89E-C2E3-467D-A70E-B44601C63B17}" srcId="{D128EF57-C878-49CD-8F6A-CA52D3B9EE6C}" destId="{19F6FD43-0FEE-4033-A324-0D863B5CA748}" srcOrd="4" destOrd="0" parTransId="{3917CCDB-E661-4640-BB99-245808F5A578}" sibTransId="{68EB7C55-5CA0-4F24-8F17-E249FD1183CF}"/>
    <dgm:cxn modelId="{4571CCB1-AE01-472A-AD0F-76C5F53FA772}" srcId="{D128EF57-C878-49CD-8F6A-CA52D3B9EE6C}" destId="{A51C694F-2084-4259-AACE-DB5434B3C856}" srcOrd="3" destOrd="0" parTransId="{D8D20A5B-1608-4B0E-B4ED-EAA845688DB5}" sibTransId="{22664A50-DD1A-4D04-96B8-D221FA218A5B}"/>
    <dgm:cxn modelId="{F1B9D1F7-AFC6-48D0-A4F4-F60B7245CFD5}" type="presOf" srcId="{6D325443-98F1-4D4F-A97C-55D490B38AEA}" destId="{873758A7-D2DA-4C81-9201-FF4670C4F5B6}" srcOrd="0" destOrd="0" presId="urn:microsoft.com/office/officeart/2005/8/layout/hProcess9"/>
    <dgm:cxn modelId="{5498498D-DCB8-45AC-AB13-CBE3EE44ABED}" srcId="{D128EF57-C878-49CD-8F6A-CA52D3B9EE6C}" destId="{26C9E760-2708-4256-A709-C8B7D1EF96FF}" srcOrd="0" destOrd="0" parTransId="{3A7F40DE-E1C6-4C0F-80C3-6609ACE21555}" sibTransId="{F162C5C0-09FC-4DCB-9C16-9F3582B57378}"/>
    <dgm:cxn modelId="{409DF2D6-6972-4573-A064-15B002655EA9}" srcId="{D128EF57-C878-49CD-8F6A-CA52D3B9EE6C}" destId="{6D325443-98F1-4D4F-A97C-55D490B38AEA}" srcOrd="1" destOrd="0" parTransId="{2021A60F-11AC-4C4C-9721-C4FEFFE54C0A}" sibTransId="{6AC035FA-FC79-4CB1-98E3-C1269138CE69}"/>
    <dgm:cxn modelId="{AE62BB10-5F88-4F20-9273-492472D33AC4}" type="presOf" srcId="{19F6FD43-0FEE-4033-A324-0D863B5CA748}" destId="{8C5885AF-ADFB-4323-B9CC-978A8C12AE37}" srcOrd="0" destOrd="0" presId="urn:microsoft.com/office/officeart/2005/8/layout/hProcess9"/>
    <dgm:cxn modelId="{B7F916C0-D9AB-4E2C-9751-B5A9ACB4518A}" type="presOf" srcId="{D128EF57-C878-49CD-8F6A-CA52D3B9EE6C}" destId="{745D7CA8-55E6-4CE2-A996-B5CC58E57871}" srcOrd="0" destOrd="0" presId="urn:microsoft.com/office/officeart/2005/8/layout/hProcess9"/>
    <dgm:cxn modelId="{D335A092-171F-46B6-BE72-3D78DC450B40}" type="presOf" srcId="{A51C694F-2084-4259-AACE-DB5434B3C856}" destId="{11EC8AE7-38EA-403E-BEB7-AD6956EC1470}" srcOrd="0" destOrd="0" presId="urn:microsoft.com/office/officeart/2005/8/layout/hProcess9"/>
    <dgm:cxn modelId="{4C8EEEF5-1643-45FB-8390-B901C95C514E}" type="presOf" srcId="{26C9E760-2708-4256-A709-C8B7D1EF96FF}" destId="{26345FA2-4E65-40D9-9038-00D6BAFDC29D}" srcOrd="0" destOrd="0" presId="urn:microsoft.com/office/officeart/2005/8/layout/hProcess9"/>
    <dgm:cxn modelId="{6BCF021C-26D2-4D98-AEF9-45886C521474}" srcId="{D128EF57-C878-49CD-8F6A-CA52D3B9EE6C}" destId="{DD04940F-438C-427F-AA8A-DBF4B8402492}" srcOrd="2" destOrd="0" parTransId="{AC3C972A-85AD-4D1C-B533-497ED4BCF578}" sibTransId="{084C5515-EA21-4817-8E2D-47C6109B03A0}"/>
    <dgm:cxn modelId="{0C039330-E440-47FC-8537-19CEC3917E18}" type="presParOf" srcId="{745D7CA8-55E6-4CE2-A996-B5CC58E57871}" destId="{A69FC986-69EA-4122-ADAC-2E8DDBCA8330}" srcOrd="0" destOrd="0" presId="urn:microsoft.com/office/officeart/2005/8/layout/hProcess9"/>
    <dgm:cxn modelId="{866743E2-87DE-4EDD-818E-217BFFA26842}" type="presParOf" srcId="{745D7CA8-55E6-4CE2-A996-B5CC58E57871}" destId="{50884428-1437-46D7-B21A-204EF02331C9}" srcOrd="1" destOrd="0" presId="urn:microsoft.com/office/officeart/2005/8/layout/hProcess9"/>
    <dgm:cxn modelId="{1466E8B0-49F7-4B27-A1CD-2DD0832FA710}" type="presParOf" srcId="{50884428-1437-46D7-B21A-204EF02331C9}" destId="{26345FA2-4E65-40D9-9038-00D6BAFDC29D}" srcOrd="0" destOrd="0" presId="urn:microsoft.com/office/officeart/2005/8/layout/hProcess9"/>
    <dgm:cxn modelId="{0FFD99AD-C381-49B5-8047-F7092594890E}" type="presParOf" srcId="{50884428-1437-46D7-B21A-204EF02331C9}" destId="{C2AE7871-C3DF-4AF9-A652-A5132447C67B}" srcOrd="1" destOrd="0" presId="urn:microsoft.com/office/officeart/2005/8/layout/hProcess9"/>
    <dgm:cxn modelId="{DE1ABA03-F09B-4224-AA4E-875DD7C27666}" type="presParOf" srcId="{50884428-1437-46D7-B21A-204EF02331C9}" destId="{873758A7-D2DA-4C81-9201-FF4670C4F5B6}" srcOrd="2" destOrd="0" presId="urn:microsoft.com/office/officeart/2005/8/layout/hProcess9"/>
    <dgm:cxn modelId="{97EDB633-A3C6-444E-BFEE-CF30AD66F519}" type="presParOf" srcId="{50884428-1437-46D7-B21A-204EF02331C9}" destId="{113C2C22-7650-4011-B228-B2E42D03B2BD}" srcOrd="3" destOrd="0" presId="urn:microsoft.com/office/officeart/2005/8/layout/hProcess9"/>
    <dgm:cxn modelId="{20282A0A-9EA4-4A6F-8B65-3D194E55718A}" type="presParOf" srcId="{50884428-1437-46D7-B21A-204EF02331C9}" destId="{5826185E-4527-4D16-B193-9E0E06D82F16}" srcOrd="4" destOrd="0" presId="urn:microsoft.com/office/officeart/2005/8/layout/hProcess9"/>
    <dgm:cxn modelId="{BAD40913-0280-40F2-834C-6B46B606F33D}" type="presParOf" srcId="{50884428-1437-46D7-B21A-204EF02331C9}" destId="{1E0A354C-EC1C-42BC-9070-AC8D080AE311}" srcOrd="5" destOrd="0" presId="urn:microsoft.com/office/officeart/2005/8/layout/hProcess9"/>
    <dgm:cxn modelId="{17B992CC-9262-424F-BAA2-C20D4E1FEE3A}" type="presParOf" srcId="{50884428-1437-46D7-B21A-204EF02331C9}" destId="{11EC8AE7-38EA-403E-BEB7-AD6956EC1470}" srcOrd="6" destOrd="0" presId="urn:microsoft.com/office/officeart/2005/8/layout/hProcess9"/>
    <dgm:cxn modelId="{CC29B489-1A56-4EBF-BD23-D1F1C02715C9}" type="presParOf" srcId="{50884428-1437-46D7-B21A-204EF02331C9}" destId="{D800FBA3-7AB0-4153-AECB-B41D097A2699}" srcOrd="7" destOrd="0" presId="urn:microsoft.com/office/officeart/2005/8/layout/hProcess9"/>
    <dgm:cxn modelId="{CA1A505B-8F65-4FC4-8F25-2CBB427FAF52}" type="presParOf" srcId="{50884428-1437-46D7-B21A-204EF02331C9}" destId="{8C5885AF-ADFB-4323-B9CC-978A8C12AE3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3C13EB-C161-4763-A411-0D25F8A0D87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F1CEA9D-8E54-4AE2-8C73-150CDD2845C4}">
      <dgm:prSet phldrT="[Texto]" custT="1"/>
      <dgm:spPr/>
      <dgm:t>
        <a:bodyPr/>
        <a:lstStyle/>
        <a:p>
          <a:r>
            <a:rPr lang="pt-BR" sz="1200" dirty="0" smtClean="0">
              <a:latin typeface="+mn-lt"/>
            </a:rPr>
            <a:t>Identificação respondente</a:t>
          </a:r>
          <a:endParaRPr lang="pt-BR" sz="1200" dirty="0"/>
        </a:p>
      </dgm:t>
    </dgm:pt>
    <dgm:pt modelId="{F0533EAC-4225-4598-A3FB-9BB139319A36}" type="parTrans" cxnId="{9E3E5697-79AB-4C86-9F98-ACEA20E34E66}">
      <dgm:prSet/>
      <dgm:spPr/>
      <dgm:t>
        <a:bodyPr/>
        <a:lstStyle/>
        <a:p>
          <a:endParaRPr lang="pt-BR"/>
        </a:p>
      </dgm:t>
    </dgm:pt>
    <dgm:pt modelId="{59552BB3-F493-4FB8-B65D-E5012AB36BEF}" type="sibTrans" cxnId="{9E3E5697-79AB-4C86-9F98-ACEA20E34E66}">
      <dgm:prSet/>
      <dgm:spPr/>
      <dgm:t>
        <a:bodyPr/>
        <a:lstStyle/>
        <a:p>
          <a:endParaRPr lang="pt-BR"/>
        </a:p>
      </dgm:t>
    </dgm:pt>
    <dgm:pt modelId="{7BAA61D8-05AF-40D8-8133-70E3FA2E57F6}">
      <dgm:prSet custT="1"/>
      <dgm:spPr/>
      <dgm:t>
        <a:bodyPr/>
        <a:lstStyle/>
        <a:p>
          <a:r>
            <a:rPr lang="pt-BR" sz="1200" dirty="0" smtClean="0">
              <a:latin typeface="+mn-lt"/>
            </a:rPr>
            <a:t>2. Função do respondente no SIGRH</a:t>
          </a:r>
        </a:p>
      </dgm:t>
    </dgm:pt>
    <dgm:pt modelId="{35F125A1-6F0C-4B6D-AB15-EE1524A6BC8A}" type="parTrans" cxnId="{A99455A3-96DB-430F-926D-22AC586EC5F7}">
      <dgm:prSet/>
      <dgm:spPr/>
      <dgm:t>
        <a:bodyPr/>
        <a:lstStyle/>
        <a:p>
          <a:endParaRPr lang="pt-BR"/>
        </a:p>
      </dgm:t>
    </dgm:pt>
    <dgm:pt modelId="{47146E20-422C-47CE-A5C6-E620CEF071E1}" type="sibTrans" cxnId="{A99455A3-96DB-430F-926D-22AC586EC5F7}">
      <dgm:prSet/>
      <dgm:spPr/>
      <dgm:t>
        <a:bodyPr/>
        <a:lstStyle/>
        <a:p>
          <a:endParaRPr lang="pt-BR"/>
        </a:p>
      </dgm:t>
    </dgm:pt>
    <dgm:pt modelId="{876A2FF1-273B-4848-BE0E-A73E88708FAB}">
      <dgm:prSet custT="1"/>
      <dgm:spPr/>
      <dgm:t>
        <a:bodyPr/>
        <a:lstStyle/>
        <a:p>
          <a:r>
            <a:rPr lang="pt-BR" sz="1200" dirty="0" smtClean="0">
              <a:latin typeface="+mn-lt"/>
            </a:rPr>
            <a:t>3. Avaliação dos produtos do SIGRH</a:t>
          </a:r>
        </a:p>
      </dgm:t>
    </dgm:pt>
    <dgm:pt modelId="{3FF26579-D4C5-46CC-9752-AA167C8C2C63}" type="parTrans" cxnId="{83C97E03-1E07-46B0-9C7B-68580AA13246}">
      <dgm:prSet/>
      <dgm:spPr/>
      <dgm:t>
        <a:bodyPr/>
        <a:lstStyle/>
        <a:p>
          <a:endParaRPr lang="pt-BR"/>
        </a:p>
      </dgm:t>
    </dgm:pt>
    <dgm:pt modelId="{A6ED755A-2C1D-4027-9DB6-5A05C3EC23C0}" type="sibTrans" cxnId="{83C97E03-1E07-46B0-9C7B-68580AA13246}">
      <dgm:prSet/>
      <dgm:spPr/>
      <dgm:t>
        <a:bodyPr/>
        <a:lstStyle/>
        <a:p>
          <a:endParaRPr lang="pt-BR"/>
        </a:p>
      </dgm:t>
    </dgm:pt>
    <dgm:pt modelId="{9BF10C14-04E0-4CAA-BD11-ECF89620D81C}">
      <dgm:prSet custT="1"/>
      <dgm:spPr/>
      <dgm:t>
        <a:bodyPr/>
        <a:lstStyle/>
        <a:p>
          <a:r>
            <a:rPr lang="pt-BR" sz="1200" dirty="0" smtClean="0">
              <a:latin typeface="+mn-lt"/>
            </a:rPr>
            <a:t>4. Informações sobre a atuação do respondente no SIGRH </a:t>
          </a:r>
        </a:p>
      </dgm:t>
    </dgm:pt>
    <dgm:pt modelId="{5E84DA83-589D-48B5-8758-F730238495FF}" type="parTrans" cxnId="{828D74B1-E7E8-4F10-B74E-E65CF2CBAC15}">
      <dgm:prSet/>
      <dgm:spPr/>
      <dgm:t>
        <a:bodyPr/>
        <a:lstStyle/>
        <a:p>
          <a:endParaRPr lang="pt-BR"/>
        </a:p>
      </dgm:t>
    </dgm:pt>
    <dgm:pt modelId="{44925683-FEBB-4A3C-8AEB-1E5C5836AE0A}" type="sibTrans" cxnId="{828D74B1-E7E8-4F10-B74E-E65CF2CBAC15}">
      <dgm:prSet/>
      <dgm:spPr/>
      <dgm:t>
        <a:bodyPr/>
        <a:lstStyle/>
        <a:p>
          <a:endParaRPr lang="pt-BR"/>
        </a:p>
      </dgm:t>
    </dgm:pt>
    <dgm:pt modelId="{5F376763-1B64-4E41-BDF2-A20A579A6FB2}">
      <dgm:prSet custT="1"/>
      <dgm:spPr/>
      <dgm:t>
        <a:bodyPr/>
        <a:lstStyle/>
        <a:p>
          <a:r>
            <a:rPr lang="pt-BR" sz="1200" dirty="0" smtClean="0">
              <a:latin typeface="+mn-lt"/>
            </a:rPr>
            <a:t>5. Participação prévia e disposição de participação em ações de capacitação </a:t>
          </a:r>
        </a:p>
      </dgm:t>
    </dgm:pt>
    <dgm:pt modelId="{D79F040D-D566-4228-8D8C-D5B5747C40C1}" type="parTrans" cxnId="{24CE7A10-6BDE-44CA-90D0-377F697CCF9C}">
      <dgm:prSet/>
      <dgm:spPr/>
      <dgm:t>
        <a:bodyPr/>
        <a:lstStyle/>
        <a:p>
          <a:endParaRPr lang="pt-BR"/>
        </a:p>
      </dgm:t>
    </dgm:pt>
    <dgm:pt modelId="{EF3D298F-FA62-4B5B-B6E3-02B19068A604}" type="sibTrans" cxnId="{24CE7A10-6BDE-44CA-90D0-377F697CCF9C}">
      <dgm:prSet/>
      <dgm:spPr/>
      <dgm:t>
        <a:bodyPr/>
        <a:lstStyle/>
        <a:p>
          <a:endParaRPr lang="pt-BR"/>
        </a:p>
      </dgm:t>
    </dgm:pt>
    <dgm:pt modelId="{5BD7288E-662C-420F-B457-3D37C3710A0C}" type="pres">
      <dgm:prSet presAssocID="{A03C13EB-C161-4763-A411-0D25F8A0D87F}" presName="Name0" presStyleCnt="0">
        <dgm:presLayoutVars>
          <dgm:dir/>
          <dgm:resizeHandles val="exact"/>
        </dgm:presLayoutVars>
      </dgm:prSet>
      <dgm:spPr/>
    </dgm:pt>
    <dgm:pt modelId="{1A15759F-0F95-4E0F-A1E9-08380C0E43C8}" type="pres">
      <dgm:prSet presAssocID="{AF1CEA9D-8E54-4AE2-8C73-150CDD2845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B6AB87-1C20-44D0-8181-B78ADD249ED1}" type="pres">
      <dgm:prSet presAssocID="{59552BB3-F493-4FB8-B65D-E5012AB36BEF}" presName="sibTrans" presStyleLbl="sibTrans2D1" presStyleIdx="0" presStyleCnt="4" custLinFactNeighborX="15897" custLinFactNeighborY="19351"/>
      <dgm:spPr/>
      <dgm:t>
        <a:bodyPr/>
        <a:lstStyle/>
        <a:p>
          <a:endParaRPr lang="pt-BR"/>
        </a:p>
      </dgm:t>
    </dgm:pt>
    <dgm:pt modelId="{91283781-5D3A-4D3E-9E8D-F468B7D85C85}" type="pres">
      <dgm:prSet presAssocID="{59552BB3-F493-4FB8-B65D-E5012AB36BEF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62BE0EF6-51F1-4997-9C90-FD180A2B70E1}" type="pres">
      <dgm:prSet presAssocID="{7BAA61D8-05AF-40D8-8133-70E3FA2E57F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9539C8-DEEA-4D73-9A0B-933FD9A22965}" type="pres">
      <dgm:prSet presAssocID="{47146E20-422C-47CE-A5C6-E620CEF071E1}" presName="sibTrans" presStyleLbl="sibTrans2D1" presStyleIdx="1" presStyleCnt="4"/>
      <dgm:spPr/>
      <dgm:t>
        <a:bodyPr/>
        <a:lstStyle/>
        <a:p>
          <a:endParaRPr lang="pt-BR"/>
        </a:p>
      </dgm:t>
    </dgm:pt>
    <dgm:pt modelId="{D2A4A654-DD47-4573-AA83-32C89A5912C0}" type="pres">
      <dgm:prSet presAssocID="{47146E20-422C-47CE-A5C6-E620CEF071E1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ADF1FA8C-0D59-4339-8784-AE92257A1981}" type="pres">
      <dgm:prSet presAssocID="{876A2FF1-273B-4848-BE0E-A73E88708FA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057BF-41F9-4E92-9A35-9DEC78115FA0}" type="pres">
      <dgm:prSet presAssocID="{A6ED755A-2C1D-4027-9DB6-5A05C3EC23C0}" presName="sibTrans" presStyleLbl="sibTrans2D1" presStyleIdx="2" presStyleCnt="4"/>
      <dgm:spPr/>
      <dgm:t>
        <a:bodyPr/>
        <a:lstStyle/>
        <a:p>
          <a:endParaRPr lang="pt-BR"/>
        </a:p>
      </dgm:t>
    </dgm:pt>
    <dgm:pt modelId="{EF6FBE60-3108-4C6B-9317-AF2F446BAD54}" type="pres">
      <dgm:prSet presAssocID="{A6ED755A-2C1D-4027-9DB6-5A05C3EC23C0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EE3A4FC5-742C-46B9-8F7C-3629F36AFBEB}" type="pres">
      <dgm:prSet presAssocID="{9BF10C14-04E0-4CAA-BD11-ECF89620D8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916F21-BC79-4631-86ED-DC9B11764CE9}" type="pres">
      <dgm:prSet presAssocID="{44925683-FEBB-4A3C-8AEB-1E5C5836AE0A}" presName="sibTrans" presStyleLbl="sibTrans2D1" presStyleIdx="3" presStyleCnt="4"/>
      <dgm:spPr/>
      <dgm:t>
        <a:bodyPr/>
        <a:lstStyle/>
        <a:p>
          <a:endParaRPr lang="pt-BR"/>
        </a:p>
      </dgm:t>
    </dgm:pt>
    <dgm:pt modelId="{2410BFAA-21DE-4D3B-A9E9-2A71B79074CF}" type="pres">
      <dgm:prSet presAssocID="{44925683-FEBB-4A3C-8AEB-1E5C5836AE0A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7596201E-2627-44C7-9DA3-09D0C3C3237C}" type="pres">
      <dgm:prSet presAssocID="{5F376763-1B64-4E41-BDF2-A20A579A6F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8D74B1-E7E8-4F10-B74E-E65CF2CBAC15}" srcId="{A03C13EB-C161-4763-A411-0D25F8A0D87F}" destId="{9BF10C14-04E0-4CAA-BD11-ECF89620D81C}" srcOrd="3" destOrd="0" parTransId="{5E84DA83-589D-48B5-8758-F730238495FF}" sibTransId="{44925683-FEBB-4A3C-8AEB-1E5C5836AE0A}"/>
    <dgm:cxn modelId="{78A7FF24-7B36-45EC-B15A-850DCB7FA82D}" type="presOf" srcId="{59552BB3-F493-4FB8-B65D-E5012AB36BEF}" destId="{91283781-5D3A-4D3E-9E8D-F468B7D85C85}" srcOrd="1" destOrd="0" presId="urn:microsoft.com/office/officeart/2005/8/layout/process1"/>
    <dgm:cxn modelId="{F2B59BEE-EACD-4AD5-B4C7-6C1FD8FFB346}" type="presOf" srcId="{7BAA61D8-05AF-40D8-8133-70E3FA2E57F6}" destId="{62BE0EF6-51F1-4997-9C90-FD180A2B70E1}" srcOrd="0" destOrd="0" presId="urn:microsoft.com/office/officeart/2005/8/layout/process1"/>
    <dgm:cxn modelId="{9E0C28CD-2A7E-4ECE-88D0-748EF72B3393}" type="presOf" srcId="{59552BB3-F493-4FB8-B65D-E5012AB36BEF}" destId="{B1B6AB87-1C20-44D0-8181-B78ADD249ED1}" srcOrd="0" destOrd="0" presId="urn:microsoft.com/office/officeart/2005/8/layout/process1"/>
    <dgm:cxn modelId="{24CE7A10-6BDE-44CA-90D0-377F697CCF9C}" srcId="{A03C13EB-C161-4763-A411-0D25F8A0D87F}" destId="{5F376763-1B64-4E41-BDF2-A20A579A6FB2}" srcOrd="4" destOrd="0" parTransId="{D79F040D-D566-4228-8D8C-D5B5747C40C1}" sibTransId="{EF3D298F-FA62-4B5B-B6E3-02B19068A604}"/>
    <dgm:cxn modelId="{A99455A3-96DB-430F-926D-22AC586EC5F7}" srcId="{A03C13EB-C161-4763-A411-0D25F8A0D87F}" destId="{7BAA61D8-05AF-40D8-8133-70E3FA2E57F6}" srcOrd="1" destOrd="0" parTransId="{35F125A1-6F0C-4B6D-AB15-EE1524A6BC8A}" sibTransId="{47146E20-422C-47CE-A5C6-E620CEF071E1}"/>
    <dgm:cxn modelId="{6C9BA06F-6BEE-43B6-8063-2706F739CE4D}" type="presOf" srcId="{47146E20-422C-47CE-A5C6-E620CEF071E1}" destId="{369539C8-DEEA-4D73-9A0B-933FD9A22965}" srcOrd="0" destOrd="0" presId="urn:microsoft.com/office/officeart/2005/8/layout/process1"/>
    <dgm:cxn modelId="{525EFC18-E1AC-4C27-A7BB-1235A4EC16BE}" type="presOf" srcId="{876A2FF1-273B-4848-BE0E-A73E88708FAB}" destId="{ADF1FA8C-0D59-4339-8784-AE92257A1981}" srcOrd="0" destOrd="0" presId="urn:microsoft.com/office/officeart/2005/8/layout/process1"/>
    <dgm:cxn modelId="{AF8F5587-0454-48CC-A20A-EF76477B1B6C}" type="presOf" srcId="{A6ED755A-2C1D-4027-9DB6-5A05C3EC23C0}" destId="{BAE057BF-41F9-4E92-9A35-9DEC78115FA0}" srcOrd="0" destOrd="0" presId="urn:microsoft.com/office/officeart/2005/8/layout/process1"/>
    <dgm:cxn modelId="{B106CFE0-B31C-4591-911E-A36733E82D85}" type="presOf" srcId="{A03C13EB-C161-4763-A411-0D25F8A0D87F}" destId="{5BD7288E-662C-420F-B457-3D37C3710A0C}" srcOrd="0" destOrd="0" presId="urn:microsoft.com/office/officeart/2005/8/layout/process1"/>
    <dgm:cxn modelId="{7D0BCE3E-097F-43A4-9F9E-BFC04F1EE846}" type="presOf" srcId="{44925683-FEBB-4A3C-8AEB-1E5C5836AE0A}" destId="{2410BFAA-21DE-4D3B-A9E9-2A71B79074CF}" srcOrd="1" destOrd="0" presId="urn:microsoft.com/office/officeart/2005/8/layout/process1"/>
    <dgm:cxn modelId="{31506202-CBC7-490B-8045-272BF385812E}" type="presOf" srcId="{44925683-FEBB-4A3C-8AEB-1E5C5836AE0A}" destId="{95916F21-BC79-4631-86ED-DC9B11764CE9}" srcOrd="0" destOrd="0" presId="urn:microsoft.com/office/officeart/2005/8/layout/process1"/>
    <dgm:cxn modelId="{7A7C7185-6005-40A0-A4AD-641E100580E1}" type="presOf" srcId="{A6ED755A-2C1D-4027-9DB6-5A05C3EC23C0}" destId="{EF6FBE60-3108-4C6B-9317-AF2F446BAD54}" srcOrd="1" destOrd="0" presId="urn:microsoft.com/office/officeart/2005/8/layout/process1"/>
    <dgm:cxn modelId="{9E3E5697-79AB-4C86-9F98-ACEA20E34E66}" srcId="{A03C13EB-C161-4763-A411-0D25F8A0D87F}" destId="{AF1CEA9D-8E54-4AE2-8C73-150CDD2845C4}" srcOrd="0" destOrd="0" parTransId="{F0533EAC-4225-4598-A3FB-9BB139319A36}" sibTransId="{59552BB3-F493-4FB8-B65D-E5012AB36BEF}"/>
    <dgm:cxn modelId="{B82A004D-FE37-4D9A-8AA4-31EEA8EC5A47}" type="presOf" srcId="{AF1CEA9D-8E54-4AE2-8C73-150CDD2845C4}" destId="{1A15759F-0F95-4E0F-A1E9-08380C0E43C8}" srcOrd="0" destOrd="0" presId="urn:microsoft.com/office/officeart/2005/8/layout/process1"/>
    <dgm:cxn modelId="{369664E4-91CE-47D6-B2F1-9DA4E7CA8AAF}" type="presOf" srcId="{5F376763-1B64-4E41-BDF2-A20A579A6FB2}" destId="{7596201E-2627-44C7-9DA3-09D0C3C3237C}" srcOrd="0" destOrd="0" presId="urn:microsoft.com/office/officeart/2005/8/layout/process1"/>
    <dgm:cxn modelId="{B1BE6B3F-E00D-4949-9438-BBC7BB80922E}" type="presOf" srcId="{47146E20-422C-47CE-A5C6-E620CEF071E1}" destId="{D2A4A654-DD47-4573-AA83-32C89A5912C0}" srcOrd="1" destOrd="0" presId="urn:microsoft.com/office/officeart/2005/8/layout/process1"/>
    <dgm:cxn modelId="{02BA2BBA-6D80-4C38-A099-BB3EDA84C442}" type="presOf" srcId="{9BF10C14-04E0-4CAA-BD11-ECF89620D81C}" destId="{EE3A4FC5-742C-46B9-8F7C-3629F36AFBEB}" srcOrd="0" destOrd="0" presId="urn:microsoft.com/office/officeart/2005/8/layout/process1"/>
    <dgm:cxn modelId="{83C97E03-1E07-46B0-9C7B-68580AA13246}" srcId="{A03C13EB-C161-4763-A411-0D25F8A0D87F}" destId="{876A2FF1-273B-4848-BE0E-A73E88708FAB}" srcOrd="2" destOrd="0" parTransId="{3FF26579-D4C5-46CC-9752-AA167C8C2C63}" sibTransId="{A6ED755A-2C1D-4027-9DB6-5A05C3EC23C0}"/>
    <dgm:cxn modelId="{A37977CC-8F04-43F4-B155-B9778996A8B4}" type="presParOf" srcId="{5BD7288E-662C-420F-B457-3D37C3710A0C}" destId="{1A15759F-0F95-4E0F-A1E9-08380C0E43C8}" srcOrd="0" destOrd="0" presId="urn:microsoft.com/office/officeart/2005/8/layout/process1"/>
    <dgm:cxn modelId="{96D76214-6538-4B53-9CB8-0FF6F7C98D1E}" type="presParOf" srcId="{5BD7288E-662C-420F-B457-3D37C3710A0C}" destId="{B1B6AB87-1C20-44D0-8181-B78ADD249ED1}" srcOrd="1" destOrd="0" presId="urn:microsoft.com/office/officeart/2005/8/layout/process1"/>
    <dgm:cxn modelId="{5CB338F1-4EC3-40FA-983D-9CAB16456412}" type="presParOf" srcId="{B1B6AB87-1C20-44D0-8181-B78ADD249ED1}" destId="{91283781-5D3A-4D3E-9E8D-F468B7D85C85}" srcOrd="0" destOrd="0" presId="urn:microsoft.com/office/officeart/2005/8/layout/process1"/>
    <dgm:cxn modelId="{C571EB92-FB64-413F-A338-FE45F551D6A6}" type="presParOf" srcId="{5BD7288E-662C-420F-B457-3D37C3710A0C}" destId="{62BE0EF6-51F1-4997-9C90-FD180A2B70E1}" srcOrd="2" destOrd="0" presId="urn:microsoft.com/office/officeart/2005/8/layout/process1"/>
    <dgm:cxn modelId="{A94E42B2-D332-48D3-8EA9-62E2AFCEF09C}" type="presParOf" srcId="{5BD7288E-662C-420F-B457-3D37C3710A0C}" destId="{369539C8-DEEA-4D73-9A0B-933FD9A22965}" srcOrd="3" destOrd="0" presId="urn:microsoft.com/office/officeart/2005/8/layout/process1"/>
    <dgm:cxn modelId="{72CA4164-215D-4674-9BC4-5DA7E4922C43}" type="presParOf" srcId="{369539C8-DEEA-4D73-9A0B-933FD9A22965}" destId="{D2A4A654-DD47-4573-AA83-32C89A5912C0}" srcOrd="0" destOrd="0" presId="urn:microsoft.com/office/officeart/2005/8/layout/process1"/>
    <dgm:cxn modelId="{32ADDC08-817E-4246-92C5-1FE7B632FE3B}" type="presParOf" srcId="{5BD7288E-662C-420F-B457-3D37C3710A0C}" destId="{ADF1FA8C-0D59-4339-8784-AE92257A1981}" srcOrd="4" destOrd="0" presId="urn:microsoft.com/office/officeart/2005/8/layout/process1"/>
    <dgm:cxn modelId="{C70C0F54-A612-44CD-BB06-6E5E89CAB727}" type="presParOf" srcId="{5BD7288E-662C-420F-B457-3D37C3710A0C}" destId="{BAE057BF-41F9-4E92-9A35-9DEC78115FA0}" srcOrd="5" destOrd="0" presId="urn:microsoft.com/office/officeart/2005/8/layout/process1"/>
    <dgm:cxn modelId="{146DB62F-65F6-49D4-93E6-899F4954A901}" type="presParOf" srcId="{BAE057BF-41F9-4E92-9A35-9DEC78115FA0}" destId="{EF6FBE60-3108-4C6B-9317-AF2F446BAD54}" srcOrd="0" destOrd="0" presId="urn:microsoft.com/office/officeart/2005/8/layout/process1"/>
    <dgm:cxn modelId="{955B763E-B5DB-495C-BA72-BC04678ED9B4}" type="presParOf" srcId="{5BD7288E-662C-420F-B457-3D37C3710A0C}" destId="{EE3A4FC5-742C-46B9-8F7C-3629F36AFBEB}" srcOrd="6" destOrd="0" presId="urn:microsoft.com/office/officeart/2005/8/layout/process1"/>
    <dgm:cxn modelId="{F0402163-27AE-44B4-931D-42E4002CDD10}" type="presParOf" srcId="{5BD7288E-662C-420F-B457-3D37C3710A0C}" destId="{95916F21-BC79-4631-86ED-DC9B11764CE9}" srcOrd="7" destOrd="0" presId="urn:microsoft.com/office/officeart/2005/8/layout/process1"/>
    <dgm:cxn modelId="{84313746-4CC5-4FFB-B054-1749C3D4B70D}" type="presParOf" srcId="{95916F21-BC79-4631-86ED-DC9B11764CE9}" destId="{2410BFAA-21DE-4D3B-A9E9-2A71B79074CF}" srcOrd="0" destOrd="0" presId="urn:microsoft.com/office/officeart/2005/8/layout/process1"/>
    <dgm:cxn modelId="{E4FF044A-ED52-435F-AE66-D396346C11E4}" type="presParOf" srcId="{5BD7288E-662C-420F-B457-3D37C3710A0C}" destId="{7596201E-2627-44C7-9DA3-09D0C3C3237C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418BC-5933-4E64-8699-62C0F39D26A9}">
      <dsp:nvSpPr>
        <dsp:cNvPr id="0" name=""/>
        <dsp:cNvSpPr/>
      </dsp:nvSpPr>
      <dsp:spPr>
        <a:xfrm>
          <a:off x="1353412" y="153398"/>
          <a:ext cx="3044374" cy="105727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3434A-D08C-4859-9A15-9076534F25E9}">
      <dsp:nvSpPr>
        <dsp:cNvPr id="0" name=""/>
        <dsp:cNvSpPr/>
      </dsp:nvSpPr>
      <dsp:spPr>
        <a:xfrm>
          <a:off x="2585322" y="2742296"/>
          <a:ext cx="589995" cy="37759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6ECAF-6E9A-448D-B019-ED0E7A1041EC}">
      <dsp:nvSpPr>
        <dsp:cNvPr id="0" name=""/>
        <dsp:cNvSpPr/>
      </dsp:nvSpPr>
      <dsp:spPr>
        <a:xfrm>
          <a:off x="1224137" y="3067974"/>
          <a:ext cx="3456398" cy="707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500" b="1" kern="1200" dirty="0">
            <a:solidFill>
              <a:srgbClr val="C00000"/>
            </a:solidFill>
          </a:endParaRPr>
        </a:p>
      </dsp:txBody>
      <dsp:txXfrm>
        <a:off x="1224137" y="3067974"/>
        <a:ext cx="3456398" cy="707994"/>
      </dsp:txXfrm>
    </dsp:sp>
    <dsp:sp modelId="{54265BB9-5649-45A9-A4FB-6A2EB500AF97}">
      <dsp:nvSpPr>
        <dsp:cNvPr id="0" name=""/>
        <dsp:cNvSpPr/>
      </dsp:nvSpPr>
      <dsp:spPr>
        <a:xfrm>
          <a:off x="2460243" y="1292325"/>
          <a:ext cx="1061991" cy="1061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50" b="1" kern="1200" dirty="0" smtClean="0">
              <a:solidFill>
                <a:schemeClr val="tx1"/>
              </a:solidFill>
            </a:rPr>
            <a:t>Não articuladas complementares</a:t>
          </a:r>
          <a:endParaRPr lang="pt-BR" sz="1150" b="1" kern="1200" dirty="0">
            <a:solidFill>
              <a:schemeClr val="tx1"/>
            </a:solidFill>
          </a:endParaRPr>
        </a:p>
      </dsp:txBody>
      <dsp:txXfrm>
        <a:off x="2615768" y="1447850"/>
        <a:ext cx="750941" cy="750941"/>
      </dsp:txXfrm>
    </dsp:sp>
    <dsp:sp modelId="{E0FCE3C0-DBD3-4487-B231-5AE81059826A}">
      <dsp:nvSpPr>
        <dsp:cNvPr id="0" name=""/>
        <dsp:cNvSpPr/>
      </dsp:nvSpPr>
      <dsp:spPr>
        <a:xfrm>
          <a:off x="1700329" y="495595"/>
          <a:ext cx="1061991" cy="1061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50" kern="1200" dirty="0" smtClean="0"/>
            <a:t>Diversas ações de capacitação </a:t>
          </a:r>
          <a:endParaRPr lang="pt-BR" sz="1150" kern="1200" dirty="0"/>
        </a:p>
      </dsp:txBody>
      <dsp:txXfrm>
        <a:off x="1855854" y="651120"/>
        <a:ext cx="750941" cy="750941"/>
      </dsp:txXfrm>
    </dsp:sp>
    <dsp:sp modelId="{896EA709-D7D2-4176-B698-D44AB25061BB}">
      <dsp:nvSpPr>
        <dsp:cNvPr id="0" name=""/>
        <dsp:cNvSpPr/>
      </dsp:nvSpPr>
      <dsp:spPr>
        <a:xfrm>
          <a:off x="2785920" y="238829"/>
          <a:ext cx="1061991" cy="10619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50" kern="1200" dirty="0" smtClean="0"/>
            <a:t>Nível Estadual e em diversas </a:t>
          </a:r>
          <a:r>
            <a:rPr lang="pt-BR" sz="1150" kern="1200" dirty="0" err="1" smtClean="0"/>
            <a:t>UGRHIs</a:t>
          </a:r>
          <a:endParaRPr lang="pt-BR" sz="1150" kern="1200" dirty="0"/>
        </a:p>
      </dsp:txBody>
      <dsp:txXfrm>
        <a:off x="2941445" y="394354"/>
        <a:ext cx="750941" cy="750941"/>
      </dsp:txXfrm>
    </dsp:sp>
    <dsp:sp modelId="{4C2588F5-5AFE-4D7D-B916-FA44540ADB2F}">
      <dsp:nvSpPr>
        <dsp:cNvPr id="0" name=""/>
        <dsp:cNvSpPr/>
      </dsp:nvSpPr>
      <dsp:spPr>
        <a:xfrm>
          <a:off x="1228333" y="0"/>
          <a:ext cx="3303972" cy="26431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FC986-69EA-4122-ADAC-2E8DDBCA8330}">
      <dsp:nvSpPr>
        <dsp:cNvPr id="0" name=""/>
        <dsp:cNvSpPr/>
      </dsp:nvSpPr>
      <dsp:spPr>
        <a:xfrm>
          <a:off x="577864" y="0"/>
          <a:ext cx="6549127" cy="273630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45FA2-4E65-40D9-9038-00D6BAFDC29D}">
      <dsp:nvSpPr>
        <dsp:cNvPr id="0" name=""/>
        <dsp:cNvSpPr/>
      </dsp:nvSpPr>
      <dsp:spPr>
        <a:xfrm>
          <a:off x="3385" y="820891"/>
          <a:ext cx="1480400" cy="1094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+mj-lt"/>
            </a:rPr>
            <a:t>Alinhamento conceitual (março)</a:t>
          </a:r>
          <a:endParaRPr lang="pt-BR" sz="1200" kern="1200" dirty="0"/>
        </a:p>
      </dsp:txBody>
      <dsp:txXfrm>
        <a:off x="56815" y="874321"/>
        <a:ext cx="1373540" cy="987661"/>
      </dsp:txXfrm>
    </dsp:sp>
    <dsp:sp modelId="{873758A7-D2DA-4C81-9201-FF4670C4F5B6}">
      <dsp:nvSpPr>
        <dsp:cNvPr id="0" name=""/>
        <dsp:cNvSpPr/>
      </dsp:nvSpPr>
      <dsp:spPr>
        <a:xfrm>
          <a:off x="1557806" y="820891"/>
          <a:ext cx="1480400" cy="1094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>
              <a:latin typeface="+mj-lt"/>
            </a:rPr>
            <a:t>Definição das competências (abril)</a:t>
          </a:r>
          <a:endParaRPr lang="pt-BR" sz="1200" kern="1200" dirty="0" smtClean="0">
            <a:latin typeface="+mj-lt"/>
          </a:endParaRPr>
        </a:p>
      </dsp:txBody>
      <dsp:txXfrm>
        <a:off x="1611236" y="874321"/>
        <a:ext cx="1373540" cy="987661"/>
      </dsp:txXfrm>
    </dsp:sp>
    <dsp:sp modelId="{5826185E-4527-4D16-B193-9E0E06D82F16}">
      <dsp:nvSpPr>
        <dsp:cNvPr id="0" name=""/>
        <dsp:cNvSpPr/>
      </dsp:nvSpPr>
      <dsp:spPr>
        <a:xfrm>
          <a:off x="3094420" y="801769"/>
          <a:ext cx="1480400" cy="1094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+mj-lt"/>
            </a:rPr>
            <a:t>Refinamento das competências (junho) – níveis de complexidade</a:t>
          </a:r>
        </a:p>
      </dsp:txBody>
      <dsp:txXfrm>
        <a:off x="3147850" y="855199"/>
        <a:ext cx="1373540" cy="987661"/>
      </dsp:txXfrm>
    </dsp:sp>
    <dsp:sp modelId="{11EC8AE7-38EA-403E-BEB7-AD6956EC1470}">
      <dsp:nvSpPr>
        <dsp:cNvPr id="0" name=""/>
        <dsp:cNvSpPr/>
      </dsp:nvSpPr>
      <dsp:spPr>
        <a:xfrm>
          <a:off x="4666648" y="820891"/>
          <a:ext cx="1480400" cy="1094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>
              <a:latin typeface="+mj-lt"/>
            </a:rPr>
            <a:t>Identificação das capacidades (setembro)</a:t>
          </a:r>
          <a:endParaRPr lang="pt-BR" sz="1200" kern="1200" dirty="0" smtClean="0">
            <a:latin typeface="+mj-lt"/>
          </a:endParaRPr>
        </a:p>
      </dsp:txBody>
      <dsp:txXfrm>
        <a:off x="4720078" y="874321"/>
        <a:ext cx="1373540" cy="987661"/>
      </dsp:txXfrm>
    </dsp:sp>
    <dsp:sp modelId="{8C5885AF-ADFB-4323-B9CC-978A8C12AE37}">
      <dsp:nvSpPr>
        <dsp:cNvPr id="0" name=""/>
        <dsp:cNvSpPr/>
      </dsp:nvSpPr>
      <dsp:spPr>
        <a:xfrm>
          <a:off x="6221069" y="820891"/>
          <a:ext cx="1480400" cy="1094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smtClean="0">
              <a:latin typeface="+mj-lt"/>
            </a:rPr>
            <a:t>Elaboração de Plano de desenvolvimento de Competências (dezembro)</a:t>
          </a:r>
          <a:endParaRPr lang="pt-BR" sz="1200" kern="1200" dirty="0" smtClean="0">
            <a:latin typeface="+mj-lt"/>
          </a:endParaRPr>
        </a:p>
      </dsp:txBody>
      <dsp:txXfrm>
        <a:off x="6274499" y="874321"/>
        <a:ext cx="1373540" cy="987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5759F-0F95-4E0F-A1E9-08380C0E43C8}">
      <dsp:nvSpPr>
        <dsp:cNvPr id="0" name=""/>
        <dsp:cNvSpPr/>
      </dsp:nvSpPr>
      <dsp:spPr>
        <a:xfrm>
          <a:off x="3480" y="822472"/>
          <a:ext cx="1079065" cy="1163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+mn-lt"/>
            </a:rPr>
            <a:t>Identificação respondente</a:t>
          </a:r>
          <a:endParaRPr lang="pt-BR" sz="1200" kern="1200" dirty="0"/>
        </a:p>
      </dsp:txBody>
      <dsp:txXfrm>
        <a:off x="35085" y="854077"/>
        <a:ext cx="1015855" cy="1100157"/>
      </dsp:txXfrm>
    </dsp:sp>
    <dsp:sp modelId="{B1B6AB87-1C20-44D0-8181-B78ADD249ED1}">
      <dsp:nvSpPr>
        <dsp:cNvPr id="0" name=""/>
        <dsp:cNvSpPr/>
      </dsp:nvSpPr>
      <dsp:spPr>
        <a:xfrm>
          <a:off x="1226818" y="1322136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1226818" y="1375658"/>
        <a:ext cx="160133" cy="160564"/>
      </dsp:txXfrm>
    </dsp:sp>
    <dsp:sp modelId="{62BE0EF6-51F1-4997-9C90-FD180A2B70E1}">
      <dsp:nvSpPr>
        <dsp:cNvPr id="0" name=""/>
        <dsp:cNvSpPr/>
      </dsp:nvSpPr>
      <dsp:spPr>
        <a:xfrm>
          <a:off x="1514172" y="822472"/>
          <a:ext cx="1079065" cy="1163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+mn-lt"/>
            </a:rPr>
            <a:t>2. Função do respondente no SIGRH</a:t>
          </a:r>
        </a:p>
      </dsp:txBody>
      <dsp:txXfrm>
        <a:off x="1545777" y="854077"/>
        <a:ext cx="1015855" cy="1100157"/>
      </dsp:txXfrm>
    </dsp:sp>
    <dsp:sp modelId="{369539C8-DEEA-4D73-9A0B-933FD9A22965}">
      <dsp:nvSpPr>
        <dsp:cNvPr id="0" name=""/>
        <dsp:cNvSpPr/>
      </dsp:nvSpPr>
      <dsp:spPr>
        <a:xfrm>
          <a:off x="2701143" y="12703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2701143" y="1323873"/>
        <a:ext cx="160133" cy="160564"/>
      </dsp:txXfrm>
    </dsp:sp>
    <dsp:sp modelId="{ADF1FA8C-0D59-4339-8784-AE92257A1981}">
      <dsp:nvSpPr>
        <dsp:cNvPr id="0" name=""/>
        <dsp:cNvSpPr/>
      </dsp:nvSpPr>
      <dsp:spPr>
        <a:xfrm>
          <a:off x="3024863" y="822472"/>
          <a:ext cx="1079065" cy="1163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+mn-lt"/>
            </a:rPr>
            <a:t>3. Avaliação dos produtos do SIGRH</a:t>
          </a:r>
        </a:p>
      </dsp:txBody>
      <dsp:txXfrm>
        <a:off x="3056468" y="854077"/>
        <a:ext cx="1015855" cy="1100157"/>
      </dsp:txXfrm>
    </dsp:sp>
    <dsp:sp modelId="{BAE057BF-41F9-4E92-9A35-9DEC78115FA0}">
      <dsp:nvSpPr>
        <dsp:cNvPr id="0" name=""/>
        <dsp:cNvSpPr/>
      </dsp:nvSpPr>
      <dsp:spPr>
        <a:xfrm>
          <a:off x="4211835" y="12703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4211835" y="1323873"/>
        <a:ext cx="160133" cy="160564"/>
      </dsp:txXfrm>
    </dsp:sp>
    <dsp:sp modelId="{EE3A4FC5-742C-46B9-8F7C-3629F36AFBEB}">
      <dsp:nvSpPr>
        <dsp:cNvPr id="0" name=""/>
        <dsp:cNvSpPr/>
      </dsp:nvSpPr>
      <dsp:spPr>
        <a:xfrm>
          <a:off x="4535554" y="822472"/>
          <a:ext cx="1079065" cy="1163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+mn-lt"/>
            </a:rPr>
            <a:t>4. Informações sobre a atuação do respondente no SIGRH </a:t>
          </a:r>
        </a:p>
      </dsp:txBody>
      <dsp:txXfrm>
        <a:off x="4567159" y="854077"/>
        <a:ext cx="1015855" cy="1100157"/>
      </dsp:txXfrm>
    </dsp:sp>
    <dsp:sp modelId="{95916F21-BC79-4631-86ED-DC9B11764CE9}">
      <dsp:nvSpPr>
        <dsp:cNvPr id="0" name=""/>
        <dsp:cNvSpPr/>
      </dsp:nvSpPr>
      <dsp:spPr>
        <a:xfrm>
          <a:off x="5722526" y="1270351"/>
          <a:ext cx="228761" cy="267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/>
        </a:p>
      </dsp:txBody>
      <dsp:txXfrm>
        <a:off x="5722526" y="1323873"/>
        <a:ext cx="160133" cy="160564"/>
      </dsp:txXfrm>
    </dsp:sp>
    <dsp:sp modelId="{7596201E-2627-44C7-9DA3-09D0C3C3237C}">
      <dsp:nvSpPr>
        <dsp:cNvPr id="0" name=""/>
        <dsp:cNvSpPr/>
      </dsp:nvSpPr>
      <dsp:spPr>
        <a:xfrm>
          <a:off x="6046245" y="822472"/>
          <a:ext cx="1079065" cy="11633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+mn-lt"/>
            </a:rPr>
            <a:t>5. Participação prévia e disposição de participação em ações de capacitação </a:t>
          </a:r>
        </a:p>
      </dsp:txBody>
      <dsp:txXfrm>
        <a:off x="6077850" y="854077"/>
        <a:ext cx="1015855" cy="110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BABF3-3E03-4F07-8AEC-247D3A91BAE8}" type="datetimeFigureOut">
              <a:rPr lang="pt-BR" smtClean="0"/>
              <a:t>16/11/2017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82BA5-AF91-446A-8F4B-0F1F7C403A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797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5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Imagem 12" descr="SSRH_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o 7"/>
          <p:cNvGrpSpPr>
            <a:grpSpLocks/>
          </p:cNvGrpSpPr>
          <p:nvPr userDrawn="1"/>
        </p:nvGrpSpPr>
        <p:grpSpPr bwMode="auto">
          <a:xfrm>
            <a:off x="5500688" y="6556375"/>
            <a:ext cx="3643312" cy="301625"/>
            <a:chOff x="5500694" y="5198432"/>
            <a:chExt cx="3643338" cy="302270"/>
          </a:xfrm>
        </p:grpSpPr>
        <p:pic>
          <p:nvPicPr>
            <p:cNvPr id="5" name="Picture 2" descr="C:\Users\clarice.gallon\Desktop\CRHi.jp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21186" y="5214950"/>
              <a:ext cx="362281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CaixaDeTexto 4"/>
            <p:cNvSpPr txBox="1"/>
            <p:nvPr userDrawn="1"/>
          </p:nvSpPr>
          <p:spPr>
            <a:xfrm>
              <a:off x="5500694" y="5198432"/>
              <a:ext cx="3643338" cy="2306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COORDENADORIA DE RECURSOS HÍDRICOS - CRHi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01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6" descr="SSRH_3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upo 7"/>
          <p:cNvGrpSpPr>
            <a:grpSpLocks/>
          </p:cNvGrpSpPr>
          <p:nvPr userDrawn="1"/>
        </p:nvGrpSpPr>
        <p:grpSpPr bwMode="auto">
          <a:xfrm>
            <a:off x="5500688" y="6556375"/>
            <a:ext cx="3643312" cy="301625"/>
            <a:chOff x="5500694" y="5198432"/>
            <a:chExt cx="3643338" cy="302270"/>
          </a:xfrm>
        </p:grpSpPr>
        <p:pic>
          <p:nvPicPr>
            <p:cNvPr id="1028" name="Picture 2" descr="C:\Users\clarice.gallon\Desktop\CRHi.jp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521186" y="5214950"/>
              <a:ext cx="362281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CaixaDeTexto 4"/>
            <p:cNvSpPr txBox="1"/>
            <p:nvPr userDrawn="1"/>
          </p:nvSpPr>
          <p:spPr>
            <a:xfrm>
              <a:off x="5500694" y="5198432"/>
              <a:ext cx="3643338" cy="23068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COORDENADORIA DE RECURSOS HÍDRICOS - CRHi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ciachaves@ssrh.sp.gov.br" TargetMode="External"/><Relationship Id="rId2" Type="http://schemas.openxmlformats.org/officeDocument/2006/relationships/hyperlink" Target="mailto:andrenavarro.cbhtg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 explicativo em forma de nuvem 3"/>
          <p:cNvSpPr/>
          <p:nvPr/>
        </p:nvSpPr>
        <p:spPr>
          <a:xfrm>
            <a:off x="6588224" y="1412776"/>
            <a:ext cx="2232248" cy="1368152"/>
          </a:xfrm>
          <a:prstGeom prst="cloudCallou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7584" y="1844824"/>
            <a:ext cx="773081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cap="small" dirty="0" smtClean="0"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+mn-lt"/>
              <a:ea typeface="Dotum" pitchFamily="34" charset="-127"/>
            </a:endParaRPr>
          </a:p>
          <a:p>
            <a:pPr algn="ctr"/>
            <a:r>
              <a:rPr lang="pt-BR" sz="2400" b="1" cap="small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+mn-lt"/>
                <a:ea typeface="Dotum" pitchFamily="34" charset="-127"/>
              </a:rPr>
              <a:t>Construção do </a:t>
            </a:r>
          </a:p>
          <a:p>
            <a:pPr algn="ctr"/>
            <a:r>
              <a:rPr lang="pt-BR" sz="2400" b="1" cap="small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+mn-lt"/>
                <a:ea typeface="Dotum" pitchFamily="34" charset="-127"/>
              </a:rPr>
              <a:t>Programa de Capacitação para o </a:t>
            </a:r>
          </a:p>
          <a:p>
            <a:pPr algn="ctr"/>
            <a:r>
              <a:rPr lang="pt-BR" sz="2400" b="1" cap="small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+mn-lt"/>
                <a:ea typeface="Dotum" pitchFamily="34" charset="-127"/>
              </a:rPr>
              <a:t>Fortalecimento da Gestão e Atuação no</a:t>
            </a:r>
          </a:p>
          <a:p>
            <a:pPr algn="ctr"/>
            <a:r>
              <a:rPr lang="pt-BR" sz="2400" b="1" cap="small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+mn-lt"/>
                <a:ea typeface="Dotum" pitchFamily="34" charset="-127"/>
              </a:rPr>
              <a:t>Sistema Estadual de Recursos Hídricos – SIGRH</a:t>
            </a:r>
          </a:p>
          <a:p>
            <a:pPr algn="ctr"/>
            <a:endParaRPr lang="pt-BR" sz="1600" dirty="0" smtClean="0"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+mn-lt"/>
              <a:ea typeface="Dotum" pitchFamily="34" charset="-127"/>
            </a:endParaRPr>
          </a:p>
          <a:p>
            <a:pPr algn="ctr"/>
            <a:r>
              <a:rPr lang="pt-BR" sz="1600" dirty="0" smtClean="0">
                <a:effectLst>
                  <a:outerShdw blurRad="50800" dist="50800" dir="5400000" algn="ctr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+mn-lt"/>
                <a:ea typeface="Dotum" pitchFamily="34" charset="-127"/>
              </a:rPr>
              <a:t>(PROPOSTA SSRH)</a:t>
            </a:r>
          </a:p>
          <a:p>
            <a:endParaRPr lang="pt-BR" sz="1600" dirty="0" smtClean="0">
              <a:effectLst>
                <a:outerShdw blurRad="50800" dist="50800" dir="5400000" algn="ctr" rotWithShape="0">
                  <a:schemeClr val="tx2">
                    <a:lumMod val="60000"/>
                    <a:lumOff val="40000"/>
                  </a:schemeClr>
                </a:outerShdw>
              </a:effectLst>
              <a:latin typeface="+mn-lt"/>
              <a:ea typeface="Dotum" pitchFamily="34" charset="-127"/>
            </a:endParaRPr>
          </a:p>
          <a:p>
            <a:pPr algn="r"/>
            <a:endParaRPr lang="pt-BR" b="1" dirty="0" smtClean="0">
              <a:latin typeface="+mn-lt"/>
              <a:ea typeface="Dotum" pitchFamily="34" charset="-127"/>
            </a:endParaRPr>
          </a:p>
          <a:p>
            <a:pPr algn="r"/>
            <a:endParaRPr lang="pt-BR" b="1" dirty="0" smtClean="0">
              <a:latin typeface="+mn-lt"/>
              <a:ea typeface="Dotum" pitchFamily="34" charset="-127"/>
            </a:endParaRPr>
          </a:p>
          <a:p>
            <a:pPr algn="r"/>
            <a:endParaRPr lang="pt-BR" b="1" dirty="0">
              <a:latin typeface="+mn-lt"/>
              <a:ea typeface="Dotum" pitchFamily="34" charset="-127"/>
            </a:endParaRPr>
          </a:p>
          <a:p>
            <a:pPr algn="r"/>
            <a:r>
              <a:rPr lang="pt-BR" b="1" dirty="0" smtClean="0">
                <a:latin typeface="+mn-lt"/>
                <a:ea typeface="Dotum" pitchFamily="34" charset="-127"/>
              </a:rPr>
              <a:t>Histórico e Planejamento</a:t>
            </a:r>
          </a:p>
          <a:p>
            <a:pPr algn="r"/>
            <a:r>
              <a:rPr lang="pt-BR" b="1" dirty="0" smtClean="0">
                <a:latin typeface="+mn-lt"/>
                <a:ea typeface="Dotum" pitchFamily="34" charset="-127"/>
                <a:cs typeface="Arial" pitchFamily="34" charset="0"/>
              </a:rPr>
              <a:t>novembro/2017</a:t>
            </a:r>
            <a:r>
              <a:rPr lang="pt-BR" b="1" dirty="0" smtClean="0">
                <a:latin typeface="+mn-lt"/>
                <a:ea typeface="Dotum" pitchFamily="34" charset="-127"/>
              </a:rPr>
              <a:t> </a:t>
            </a:r>
            <a:endParaRPr lang="pt-BR" b="1" dirty="0">
              <a:latin typeface="+mn-lt"/>
              <a:ea typeface="Dotum" pitchFamily="34" charset="-127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053200" y="1620089"/>
            <a:ext cx="1839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C00000"/>
                </a:solidFill>
              </a:rPr>
              <a:t>Sigla?</a:t>
            </a:r>
          </a:p>
          <a:p>
            <a:r>
              <a:rPr lang="pt-BR" sz="1400" dirty="0" err="1" smtClean="0"/>
              <a:t>CapacitaRH</a:t>
            </a:r>
            <a:r>
              <a:rPr lang="pt-BR" sz="1400" dirty="0" smtClean="0"/>
              <a:t>-SP</a:t>
            </a:r>
          </a:p>
          <a:p>
            <a:r>
              <a:rPr lang="pt-BR" sz="1400" dirty="0" err="1" smtClean="0"/>
              <a:t>CapacitaSIGRH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534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23385"/>
              </p:ext>
            </p:extLst>
          </p:nvPr>
        </p:nvGraphicFramePr>
        <p:xfrm>
          <a:off x="611560" y="3262208"/>
          <a:ext cx="792088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1224136"/>
                <a:gridCol w="6192688"/>
              </a:tblGrid>
              <a:tr h="37084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Conselho Estadual de  Recursos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</a:rPr>
                        <a:t> Hídricos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Presidente 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........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lnR w="12700" cmpd="sng">
                      <a:noFill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Sec. </a:t>
                      </a:r>
                      <a:r>
                        <a:rPr lang="pt-BR" sz="1400" b="0" dirty="0" err="1" smtClean="0">
                          <a:solidFill>
                            <a:schemeClr val="tx1"/>
                          </a:solidFill>
                        </a:rPr>
                        <a:t>Exec</a:t>
                      </a:r>
                      <a:r>
                        <a:rPr lang="pt-BR" sz="1400" b="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endParaRPr lang="pt-B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........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>
                          <a:effectLst/>
                        </a:rPr>
                        <a:t>Conselheiro</a:t>
                      </a:r>
                      <a:endParaRPr lang="pt-BR" sz="1400" b="0" dirty="0" smtClean="0"/>
                    </a:p>
                    <a:p>
                      <a:endParaRPr lang="pt-BR" sz="1600" b="0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</a:rPr>
                        <a:t>Analisa e delibera sobre as diretrizes para a elaboração dos planos estadual e de bacias hidrográficas e para o enquadramento.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</a:rPr>
                        <a:t>Analise e delibera sobre o PERH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</a:rPr>
                        <a:t>Analisa os relatórios e pareceres sobre a execução do PERH.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</a:rPr>
                        <a:t>Analise e delibera sobre a proposta de enquadramento elaborada pelos Comitês de Bacias Hidrográficas.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</a:rPr>
                        <a:t>Articula as representações e os interesses setoriais</a:t>
                      </a:r>
                      <a:endParaRPr lang="pt-BR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dirty="0" smtClean="0"/>
                        <a:t>Membro de Câmara Técnica</a:t>
                      </a:r>
                      <a:endParaRPr lang="pt-BR" sz="1400" b="0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</a:rPr>
                        <a:t>Analisa e propõe critérios gerais para a elaboração dos </a:t>
                      </a:r>
                      <a:r>
                        <a:rPr lang="pt-BR" sz="1200" b="0" dirty="0" err="1" smtClean="0">
                          <a:effectLst/>
                        </a:rPr>
                        <a:t>PBHs</a:t>
                      </a:r>
                      <a:r>
                        <a:rPr lang="pt-BR" sz="1200" b="0" dirty="0" smtClean="0">
                          <a:effectLst/>
                        </a:rPr>
                        <a:t> e enquadramento dos corpos d’água.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</a:rPr>
                        <a:t>Articula com as representações os interesses setoriais.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t-BR" sz="1200" b="0" dirty="0" smtClean="0">
                          <a:effectLst/>
                        </a:rPr>
                        <a:t>Analisa e propõe questões presentes em relatórios temáticos dos Planos, relativas as suas respectivas áreas de atuação.</a:t>
                      </a:r>
                      <a:endParaRPr lang="pt-BR" sz="12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154014"/>
              </p:ext>
            </p:extLst>
          </p:nvPr>
        </p:nvGraphicFramePr>
        <p:xfrm>
          <a:off x="611560" y="2017524"/>
          <a:ext cx="7992888" cy="1296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2888"/>
              </a:tblGrid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Planos </a:t>
                      </a:r>
                      <a:r>
                        <a:rPr lang="pt-BR" sz="1400" b="1" dirty="0">
                          <a:solidFill>
                            <a:schemeClr val="tx1"/>
                          </a:solidFill>
                          <a:effectLst/>
                        </a:rPr>
                        <a:t>e enquadramento de recursos </a:t>
                      </a:r>
                      <a:r>
                        <a:rPr lang="pt-B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hídricos – Descrição Geral</a:t>
                      </a:r>
                      <a:endParaRPr lang="pt-BR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effectLst/>
                        </a:rPr>
                        <a:t>Consiste na elaboração, negociação, proposição e aprovação dos Planos de Recursos Hídricos e enquadramento dos corpos de água. A competência envolve: 1) Capacidade analítica, de articulação e engajamento para definição de diretrizes para os usos dos recursos hídricos por meio dos planos de RH e enquadramento dos corpos de água. Espera-se que o membro das instâncias colegiadas com esta competência: a) Elabore e submeta para aprovação diretrizes para os usos. b) Analise, articule, acompanhe, faça revisões e proponha adequações ao Plano de RH (Nacional, Estadual e de Bacia).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Conector reto 16"/>
          <p:cNvSpPr/>
          <p:nvPr/>
        </p:nvSpPr>
        <p:spPr>
          <a:xfrm>
            <a:off x="1115616" y="3622248"/>
            <a:ext cx="7416824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onector reto 17"/>
          <p:cNvSpPr/>
          <p:nvPr/>
        </p:nvSpPr>
        <p:spPr>
          <a:xfrm>
            <a:off x="1115616" y="3982288"/>
            <a:ext cx="7416824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onector reto 18"/>
          <p:cNvSpPr/>
          <p:nvPr/>
        </p:nvSpPr>
        <p:spPr>
          <a:xfrm>
            <a:off x="1115616" y="5350440"/>
            <a:ext cx="7416824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onector reto 19"/>
          <p:cNvSpPr/>
          <p:nvPr/>
        </p:nvSpPr>
        <p:spPr>
          <a:xfrm>
            <a:off x="1115616" y="6358552"/>
            <a:ext cx="7416824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tângulo 20"/>
          <p:cNvSpPr/>
          <p:nvPr/>
        </p:nvSpPr>
        <p:spPr>
          <a:xfrm>
            <a:off x="539552" y="1484784"/>
            <a:ext cx="79928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C00000"/>
                </a:solidFill>
                <a:latin typeface="+mn-lt"/>
              </a:rPr>
              <a:t>D</a:t>
            </a:r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etalhamento </a:t>
            </a:r>
            <a:r>
              <a:rPr lang="pt-BR" sz="1200" dirty="0">
                <a:solidFill>
                  <a:srgbClr val="C00000"/>
                </a:solidFill>
                <a:latin typeface="+mn-lt"/>
              </a:rPr>
              <a:t>das entregas por nível de </a:t>
            </a:r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complexidade</a:t>
            </a:r>
            <a:endParaRPr lang="pt-BR" sz="1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39552" y="1211706"/>
            <a:ext cx="252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+mj-lt"/>
              </a:rPr>
              <a:t>Produtos </a:t>
            </a:r>
            <a:r>
              <a:rPr lang="pt-BR" b="1" dirty="0" err="1" smtClean="0">
                <a:solidFill>
                  <a:srgbClr val="0070C0"/>
                </a:solidFill>
                <a:latin typeface="+mj-lt"/>
              </a:rPr>
              <a:t>DesenvolveRH</a:t>
            </a:r>
            <a:r>
              <a:rPr lang="pt-BR" b="1" dirty="0" smtClean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56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988840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Temas </a:t>
            </a:r>
            <a:r>
              <a:rPr lang="pt-BR" sz="1200" dirty="0">
                <a:solidFill>
                  <a:srgbClr val="C00000"/>
                </a:solidFill>
                <a:latin typeface="+mn-lt"/>
              </a:rPr>
              <a:t>relacionados aos conhecimentos </a:t>
            </a:r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(necessários </a:t>
            </a:r>
            <a:r>
              <a:rPr lang="pt-BR" sz="1200" dirty="0">
                <a:solidFill>
                  <a:srgbClr val="C00000"/>
                </a:solidFill>
                <a:latin typeface="+mn-lt"/>
              </a:rPr>
              <a:t>aos </a:t>
            </a:r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envolvidos para </a:t>
            </a:r>
            <a:r>
              <a:rPr lang="pt-BR" sz="1200" dirty="0">
                <a:solidFill>
                  <a:srgbClr val="C00000"/>
                </a:solidFill>
                <a:latin typeface="+mn-lt"/>
              </a:rPr>
              <a:t>a efetivação das </a:t>
            </a:r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entregas)</a:t>
            </a:r>
          </a:p>
          <a:p>
            <a:endParaRPr lang="pt-BR" sz="1200" dirty="0">
              <a:solidFill>
                <a:srgbClr val="0070C0"/>
              </a:solidFill>
              <a:latin typeface="+mn-lt"/>
            </a:endParaRPr>
          </a:p>
          <a:p>
            <a:endParaRPr lang="pt-BR" sz="1200" dirty="0" smtClean="0">
              <a:latin typeface="+mn-lt"/>
            </a:endParaRPr>
          </a:p>
          <a:p>
            <a:r>
              <a:rPr lang="pt-BR" sz="1200" dirty="0" smtClean="0">
                <a:latin typeface="+mn-lt"/>
              </a:rPr>
              <a:t>1</a:t>
            </a:r>
            <a:r>
              <a:rPr lang="pt-BR" sz="1200" dirty="0">
                <a:latin typeface="+mn-lt"/>
              </a:rPr>
              <a:t>. Marco Legal;</a:t>
            </a:r>
          </a:p>
          <a:p>
            <a:r>
              <a:rPr lang="pt-BR" sz="1200" dirty="0">
                <a:latin typeface="+mn-lt"/>
              </a:rPr>
              <a:t>2. Governança, Comunicação e Participação Social;</a:t>
            </a:r>
          </a:p>
          <a:p>
            <a:r>
              <a:rPr lang="pt-BR" sz="1200" dirty="0">
                <a:latin typeface="+mn-lt"/>
              </a:rPr>
              <a:t>3. Hidrologia e Qualidade da Água;</a:t>
            </a:r>
          </a:p>
          <a:p>
            <a:r>
              <a:rPr lang="pt-BR" sz="1200" dirty="0">
                <a:latin typeface="+mn-lt"/>
              </a:rPr>
              <a:t>4. Sistema Nacional de Gerenciamento de Recursos Hídricos e Instrumentos da PNRH;</a:t>
            </a:r>
          </a:p>
          <a:p>
            <a:r>
              <a:rPr lang="pt-BR" sz="1200" dirty="0">
                <a:latin typeface="+mn-lt"/>
              </a:rPr>
              <a:t>5. Programas e projetos;</a:t>
            </a:r>
          </a:p>
          <a:p>
            <a:r>
              <a:rPr lang="pt-BR" sz="1200" dirty="0">
                <a:latin typeface="+mn-lt"/>
              </a:rPr>
              <a:t>6. Gestão territorial, conservação, uso racional e sustentável da água;</a:t>
            </a:r>
          </a:p>
          <a:p>
            <a:r>
              <a:rPr lang="pt-BR" sz="1200" dirty="0">
                <a:latin typeface="+mn-lt"/>
              </a:rPr>
              <a:t>7. Segurança de Barragens;</a:t>
            </a:r>
          </a:p>
          <a:p>
            <a:r>
              <a:rPr lang="pt-BR" sz="1200" dirty="0">
                <a:latin typeface="+mn-lt"/>
              </a:rPr>
              <a:t>8. Educação e capacitação;</a:t>
            </a:r>
          </a:p>
          <a:p>
            <a:r>
              <a:rPr lang="pt-BR" sz="1200" dirty="0">
                <a:latin typeface="+mn-lt"/>
              </a:rPr>
              <a:t>9. Gestão e tecnologia da informação;</a:t>
            </a:r>
          </a:p>
          <a:p>
            <a:r>
              <a:rPr lang="pt-BR" sz="1200" dirty="0">
                <a:latin typeface="+mn-lt"/>
              </a:rPr>
              <a:t>10. Administração e Finanças;</a:t>
            </a:r>
          </a:p>
          <a:p>
            <a:r>
              <a:rPr lang="pt-BR" sz="1200" dirty="0">
                <a:latin typeface="+mn-lt"/>
              </a:rPr>
              <a:t>11. Conhecimento Instrumental - Ferramentas, tecnologias.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99592" y="1700808"/>
            <a:ext cx="252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+mj-lt"/>
              </a:rPr>
              <a:t>Produtos </a:t>
            </a:r>
            <a:r>
              <a:rPr lang="pt-BR" b="1" dirty="0" err="1" smtClean="0">
                <a:solidFill>
                  <a:srgbClr val="0070C0"/>
                </a:solidFill>
                <a:latin typeface="+mj-lt"/>
              </a:rPr>
              <a:t>DesenvolveRH</a:t>
            </a:r>
            <a:r>
              <a:rPr lang="pt-BR" b="1" dirty="0" smtClean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60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5194" y="1783849"/>
            <a:ext cx="78212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Interação entre os conceitos do modelo de Gestão por Competências </a:t>
            </a:r>
            <a:r>
              <a:rPr kumimoji="0" lang="pt-BR" sz="12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(instâncias</a:t>
            </a:r>
            <a:r>
              <a:rPr kumimoji="0" lang="pt-BR" sz="1200" i="0" u="none" strike="noStrike" cap="none" normalizeH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t-BR" sz="1200" i="0" u="none" strike="noStrike" cap="none" normalizeH="0" baseline="0" dirty="0" smtClean="0">
                <a:ln>
                  <a:noFill/>
                </a:ln>
                <a:effectLst/>
                <a:latin typeface="+mn-lt"/>
                <a:ea typeface="Times New Roman" pitchFamily="18" charset="0"/>
                <a:cs typeface="Arial" pitchFamily="34" charset="0"/>
              </a:rPr>
              <a:t>colegiadas em nível de bacia hidrográfica)</a:t>
            </a:r>
            <a:endParaRPr kumimoji="0" lang="pt-BR" sz="12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3073" name="Imagem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" r="444" b="592"/>
          <a:stretch>
            <a:fillRect/>
          </a:stretch>
        </p:blipFill>
        <p:spPr bwMode="auto">
          <a:xfrm>
            <a:off x="971600" y="2132856"/>
            <a:ext cx="7365412" cy="4178958"/>
          </a:xfrm>
          <a:prstGeom prst="rect">
            <a:avLst/>
          </a:prstGeom>
          <a:noFill/>
          <a:effectLst>
            <a:glow rad="127000">
              <a:schemeClr val="bg1">
                <a:lumMod val="7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156881" y="6330627"/>
            <a:ext cx="11801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>
                <a:latin typeface="+mn-lt"/>
              </a:rPr>
              <a:t>Fonte: ANA (2016).</a:t>
            </a:r>
          </a:p>
        </p:txBody>
      </p:sp>
      <p:sp>
        <p:nvSpPr>
          <p:cNvPr id="6" name="Retângulo 5"/>
          <p:cNvSpPr/>
          <p:nvPr/>
        </p:nvSpPr>
        <p:spPr>
          <a:xfrm>
            <a:off x="827584" y="1331476"/>
            <a:ext cx="252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+mj-lt"/>
              </a:rPr>
              <a:t>Produtos </a:t>
            </a:r>
            <a:r>
              <a:rPr lang="pt-BR" b="1" dirty="0" err="1" smtClean="0">
                <a:solidFill>
                  <a:srgbClr val="0070C0"/>
                </a:solidFill>
                <a:latin typeface="+mj-lt"/>
              </a:rPr>
              <a:t>DesenvolveRH</a:t>
            </a:r>
            <a:r>
              <a:rPr lang="pt-BR" b="1" dirty="0" smtClean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62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41" name="Rectangle 37"/>
          <p:cNvSpPr>
            <a:spLocks noChangeArrowheads="1"/>
          </p:cNvSpPr>
          <p:nvPr/>
        </p:nvSpPr>
        <p:spPr bwMode="auto">
          <a:xfrm>
            <a:off x="997767" y="2708920"/>
            <a:ext cx="4726360" cy="3456384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1428" tIns="45714" rIns="91428" bIns="45714" anchor="ctr"/>
          <a:lstStyle/>
          <a:p>
            <a:pPr defTabSz="838995">
              <a:defRPr/>
            </a:pPr>
            <a:endParaRPr lang="pt-BR" sz="120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557" name="Rectangle 36"/>
          <p:cNvSpPr>
            <a:spLocks noChangeArrowheads="1"/>
          </p:cNvSpPr>
          <p:nvPr/>
        </p:nvSpPr>
        <p:spPr bwMode="auto">
          <a:xfrm>
            <a:off x="899592" y="2432398"/>
            <a:ext cx="3100148" cy="27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 anchor="ctr"/>
          <a:lstStyle/>
          <a:p>
            <a:pPr defTabSz="838995">
              <a:defRPr/>
            </a:pPr>
            <a:r>
              <a:rPr lang="pt-BR" sz="1200" b="1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SINGREH - Instâncias Executivas e Colegiadas</a:t>
            </a:r>
            <a:endParaRPr lang="pt-BR" sz="12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 rot="-5400000">
            <a:off x="-203356" y="4315912"/>
            <a:ext cx="3058946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Instituição e funcionamento do CBH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 rot="-5400000">
            <a:off x="254573" y="4218025"/>
            <a:ext cx="3047834" cy="46165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Planejamento e enquadramento de recursos Hídricos 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1" name="Rectangle 37"/>
          <p:cNvSpPr>
            <a:spLocks noChangeArrowheads="1"/>
          </p:cNvSpPr>
          <p:nvPr/>
        </p:nvSpPr>
        <p:spPr bwMode="auto">
          <a:xfrm>
            <a:off x="5868143" y="2708920"/>
            <a:ext cx="2016225" cy="34563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</p:spPr>
        <p:txBody>
          <a:bodyPr wrap="none" lIns="91428" tIns="45714" rIns="91428" bIns="45714" anchor="ctr"/>
          <a:lstStyle/>
          <a:p>
            <a:pPr defTabSz="838995">
              <a:defRPr/>
            </a:pPr>
            <a:endParaRPr lang="pt-BR" sz="1200" dirty="0">
              <a:solidFill>
                <a:srgbClr val="E610BD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 rot="-5400000">
            <a:off x="5724588" y="4017372"/>
            <a:ext cx="3108209" cy="9233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Competências técnicas</a:t>
            </a:r>
          </a:p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Suporte ao processo decisório, desburocratização, comunicação, planejamento, auditoria, eventos.... </a:t>
            </a:r>
            <a:endParaRPr lang="pt-BR" sz="1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 rot="-5400000">
            <a:off x="4815954" y="4102561"/>
            <a:ext cx="3093919" cy="7386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Competências transversais</a:t>
            </a:r>
          </a:p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Atuação integrada, liderança, gestão de contratos e de projetos.....</a:t>
            </a:r>
            <a:endParaRPr lang="pt-BR" sz="12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 rot="-5400000">
            <a:off x="732749" y="4315914"/>
            <a:ext cx="3058944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Gestão Administrativa e Financeira 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 rot="-5400000">
            <a:off x="1098345" y="4310360"/>
            <a:ext cx="3047832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Regulação de Uso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CaixaDeTexto 24"/>
          <p:cNvSpPr txBox="1">
            <a:spLocks noChangeArrowheads="1"/>
          </p:cNvSpPr>
          <p:nvPr/>
        </p:nvSpPr>
        <p:spPr bwMode="auto">
          <a:xfrm>
            <a:off x="971600" y="1712421"/>
            <a:ext cx="6120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pt-BR" sz="1800" b="1" dirty="0">
                <a:solidFill>
                  <a:srgbClr val="0070C0"/>
                </a:solidFill>
                <a:latin typeface="+mj-lt"/>
              </a:rPr>
              <a:t>Produtos </a:t>
            </a:r>
            <a:r>
              <a:rPr lang="pt-BR" sz="1800" b="1" dirty="0" err="1">
                <a:solidFill>
                  <a:srgbClr val="0070C0"/>
                </a:solidFill>
                <a:latin typeface="+mj-lt"/>
              </a:rPr>
              <a:t>DesenvolveRH</a:t>
            </a:r>
            <a:r>
              <a:rPr lang="pt-BR" sz="1800" b="1" dirty="0">
                <a:solidFill>
                  <a:srgbClr val="0070C0"/>
                </a:solidFill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sz="1200" dirty="0" smtClean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Prateleira de Cursos</a:t>
            </a:r>
            <a:endParaRPr lang="pt-BR" sz="1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 rot="-5400000">
            <a:off x="1456488" y="4312258"/>
            <a:ext cx="3051626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Gestão da Informação em RH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 rot="-5400000">
            <a:off x="1816528" y="4312258"/>
            <a:ext cx="3051625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Comunicação e Participação Social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 rot="-5400000">
            <a:off x="2176569" y="4312259"/>
            <a:ext cx="3051623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Mediação e arbitragem de conflitos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rot="-5400000">
            <a:off x="2536610" y="4312258"/>
            <a:ext cx="3051622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Cobrança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 rot="-5400000">
            <a:off x="2988984" y="4219926"/>
            <a:ext cx="3051620" cy="46165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Regulação de Segurança de Barragens e de serviços concedidos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 rot="-5400000">
            <a:off x="3472709" y="4312253"/>
            <a:ext cx="3051632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Fiscalização de uso dos RH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 rot="-5400000">
            <a:off x="3832748" y="4312252"/>
            <a:ext cx="3051634" cy="27698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ot"/>
            <a:miter lim="800000"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1428" tIns="45714" rIns="91428" bIns="45714">
            <a:spAutoFit/>
          </a:bodyPr>
          <a:lstStyle/>
          <a:p>
            <a:pPr defTabSz="838995">
              <a:spcBef>
                <a:spcPct val="50000"/>
              </a:spcBef>
              <a:defRPr/>
            </a:pPr>
            <a:r>
              <a:rPr lang="pt-BR" sz="12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Monitoramento hidrológico e Eventos Críticos</a:t>
            </a:r>
            <a:endParaRPr lang="pt-BR" sz="1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55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9592" y="1715957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+mj-lt"/>
              </a:rPr>
              <a:t>Capacitação para o Fortalecimento da Gestão e Atuação </a:t>
            </a:r>
            <a:r>
              <a:rPr lang="pt-BR" b="1" dirty="0" smtClean="0">
                <a:solidFill>
                  <a:srgbClr val="0070C0"/>
                </a:solidFill>
                <a:latin typeface="+mj-lt"/>
              </a:rPr>
              <a:t>no </a:t>
            </a:r>
            <a:r>
              <a:rPr lang="pt-BR" b="1" dirty="0">
                <a:solidFill>
                  <a:srgbClr val="0070C0"/>
                </a:solidFill>
                <a:latin typeface="+mj-lt"/>
              </a:rPr>
              <a:t>SIGRH </a:t>
            </a:r>
            <a:endParaRPr lang="pt-BR" b="1" dirty="0" smtClean="0">
              <a:solidFill>
                <a:srgbClr val="0070C0"/>
              </a:solidFill>
              <a:latin typeface="+mj-lt"/>
            </a:endParaRPr>
          </a:p>
          <a:p>
            <a:r>
              <a:rPr lang="pt-BR" sz="1200" dirty="0" smtClean="0">
                <a:solidFill>
                  <a:srgbClr val="C00000"/>
                </a:solidFill>
                <a:latin typeface="+mj-lt"/>
              </a:rPr>
              <a:t>Diretrizes </a:t>
            </a:r>
            <a:r>
              <a:rPr lang="pt-BR" sz="1200" dirty="0">
                <a:solidFill>
                  <a:srgbClr val="C00000"/>
                </a:solidFill>
                <a:latin typeface="+mj-lt"/>
              </a:rPr>
              <a:t>para a elaboração do </a:t>
            </a:r>
            <a:r>
              <a:rPr lang="pt-BR" sz="1200" dirty="0" smtClean="0">
                <a:solidFill>
                  <a:srgbClr val="C00000"/>
                </a:solidFill>
                <a:latin typeface="+mj-lt"/>
              </a:rPr>
              <a:t>Programa </a:t>
            </a:r>
            <a:endParaRPr lang="pt-BR" sz="1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43608" y="2708920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pt-BR" sz="1200" dirty="0" smtClean="0">
                <a:latin typeface="+mj-lt"/>
              </a:rPr>
              <a:t>Definição </a:t>
            </a:r>
            <a:r>
              <a:rPr lang="pt-BR" sz="1200" dirty="0">
                <a:latin typeface="+mj-lt"/>
              </a:rPr>
              <a:t>de estratégias voltadas a atender as necessidades de capacitação das instâncias executivas e colegiadas do </a:t>
            </a:r>
            <a:r>
              <a:rPr lang="pt-BR" sz="1200" dirty="0" smtClean="0">
                <a:latin typeface="+mj-lt"/>
              </a:rPr>
              <a:t>SIGRH.</a:t>
            </a:r>
            <a:endParaRPr lang="pt-BR" sz="1200" dirty="0">
              <a:latin typeface="+mj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pt-BR" sz="1200" dirty="0" smtClean="0">
                <a:latin typeface="+mj-lt"/>
              </a:rPr>
              <a:t>Participação </a:t>
            </a:r>
            <a:r>
              <a:rPr lang="pt-BR" sz="1200" dirty="0">
                <a:latin typeface="+mj-lt"/>
              </a:rPr>
              <a:t>efetiva de representantes dessas instâncias no processo de construção do programa</a:t>
            </a:r>
          </a:p>
          <a:p>
            <a:pPr marL="228600" lvl="0" indent="-228600">
              <a:buFont typeface="+mj-lt"/>
              <a:buAutoNum type="arabicPeriod"/>
            </a:pPr>
            <a:r>
              <a:rPr lang="pt-BR" sz="1200" dirty="0" smtClean="0">
                <a:latin typeface="+mj-lt"/>
              </a:rPr>
              <a:t>Valorização </a:t>
            </a:r>
            <a:r>
              <a:rPr lang="pt-BR" sz="1200" dirty="0">
                <a:latin typeface="+mj-lt"/>
              </a:rPr>
              <a:t>das iniciativas de capacitação já em curso no âmbito do SIGRH com potencial para serem realizadas de modo </a:t>
            </a:r>
            <a:r>
              <a:rPr lang="pt-BR" sz="1200" dirty="0" smtClean="0">
                <a:latin typeface="+mj-lt"/>
              </a:rPr>
              <a:t>contínuo.</a:t>
            </a:r>
            <a:endParaRPr lang="pt-BR" sz="1200" dirty="0">
              <a:latin typeface="+mj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pt-BR" sz="1200" dirty="0" smtClean="0">
                <a:latin typeface="+mj-lt"/>
              </a:rPr>
              <a:t>Cooperação </a:t>
            </a:r>
            <a:r>
              <a:rPr lang="pt-BR" sz="1200" dirty="0">
                <a:latin typeface="+mj-lt"/>
              </a:rPr>
              <a:t>com órgãos públicos e outras instituições que atuam na área de capacitação, fortalecendo as parceiras já existentes, como modo de viabilizar o </a:t>
            </a:r>
            <a:r>
              <a:rPr lang="pt-BR" sz="1200" dirty="0" smtClean="0">
                <a:latin typeface="+mj-lt"/>
              </a:rPr>
              <a:t>programa.</a:t>
            </a:r>
            <a:endParaRPr lang="pt-BR" sz="1200" dirty="0">
              <a:latin typeface="+mj-lt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pt-BR" sz="1200" dirty="0" smtClean="0">
                <a:latin typeface="+mj-lt"/>
              </a:rPr>
              <a:t>Utilização </a:t>
            </a:r>
            <a:r>
              <a:rPr lang="pt-BR" sz="1200" dirty="0">
                <a:latin typeface="+mj-lt"/>
              </a:rPr>
              <a:t>dos produtos elaborados no Projeto </a:t>
            </a:r>
            <a:r>
              <a:rPr lang="pt-BR" sz="1200" dirty="0" err="1">
                <a:latin typeface="+mj-lt"/>
              </a:rPr>
              <a:t>DesenvolveRH</a:t>
            </a:r>
            <a:r>
              <a:rPr lang="pt-BR" sz="1200" dirty="0">
                <a:latin typeface="+mj-lt"/>
              </a:rPr>
              <a:t>, adequando-os à realidade do SIGRH</a:t>
            </a:r>
          </a:p>
          <a:p>
            <a:pPr marL="228600" lvl="0" indent="-228600">
              <a:buFont typeface="+mj-lt"/>
              <a:buAutoNum type="arabicPeriod"/>
            </a:pPr>
            <a:r>
              <a:rPr lang="pt-BR" sz="1200" dirty="0" smtClean="0">
                <a:latin typeface="+mj-lt"/>
              </a:rPr>
              <a:t>Atendimento </a:t>
            </a:r>
            <a:r>
              <a:rPr lang="pt-BR" sz="1200" dirty="0">
                <a:latin typeface="+mj-lt"/>
              </a:rPr>
              <a:t>ao PROGESTÃO, considerando como bases técnicas o modelo de Gestão por Competências (NBR ISO 10015/2001 e </a:t>
            </a:r>
            <a:r>
              <a:rPr lang="pt-BR" sz="1200" dirty="0" err="1">
                <a:latin typeface="+mj-lt"/>
              </a:rPr>
              <a:t>DesenvolveRH</a:t>
            </a:r>
            <a:r>
              <a:rPr lang="pt-BR" sz="1200" dirty="0" smtClean="0">
                <a:latin typeface="+mj-lt"/>
              </a:rPr>
              <a:t>).</a:t>
            </a:r>
            <a:endParaRPr lang="pt-BR" sz="12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91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799157" y="4881678"/>
            <a:ext cx="2628827" cy="6355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Desenvolvimento </a:t>
            </a:r>
            <a:r>
              <a:rPr lang="pt-BR" sz="1200" dirty="0">
                <a:solidFill>
                  <a:schemeClr val="tx1"/>
                </a:solidFill>
              </a:rPr>
              <a:t>dos recursos </a:t>
            </a:r>
            <a:r>
              <a:rPr lang="pt-BR" sz="1200" dirty="0" smtClean="0">
                <a:solidFill>
                  <a:schemeClr val="tx1"/>
                </a:solidFill>
              </a:rPr>
              <a:t>humanos  Fortalecimento institucional 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788024" y="4881678"/>
            <a:ext cx="2961620" cy="635554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Qualificação da participação e das decisões  Eficácia nos investimentos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35896" y="4521638"/>
            <a:ext cx="1819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+mn-lt"/>
              </a:rPr>
              <a:t>Objetivos principais</a:t>
            </a:r>
            <a:endParaRPr lang="pt-BR" sz="16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99157" y="5805264"/>
            <a:ext cx="277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+mn-lt"/>
              </a:rPr>
              <a:t>Inclusão/formalização junto ao Sistema Estadual de Administração de Pessoal</a:t>
            </a:r>
            <a:endParaRPr lang="pt-BR" sz="1200" dirty="0">
              <a:latin typeface="+mn-lt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>
            <a:off x="3131840" y="5589240"/>
            <a:ext cx="0" cy="29371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3131840" y="4521638"/>
            <a:ext cx="0" cy="29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156176" y="4521638"/>
            <a:ext cx="0" cy="293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7380312" y="3364220"/>
            <a:ext cx="369332" cy="1145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pt-BR" sz="1200" dirty="0" smtClean="0">
                <a:latin typeface="+mn-lt"/>
              </a:rPr>
              <a:t>Sociedade </a:t>
            </a:r>
            <a:endParaRPr lang="pt-BR" sz="1200" dirty="0">
              <a:latin typeface="+mn-lt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1755084" y="3350346"/>
            <a:ext cx="2600892" cy="473706"/>
            <a:chOff x="2002" y="677873"/>
            <a:chExt cx="2600892" cy="473706"/>
          </a:xfrm>
        </p:grpSpPr>
        <p:sp>
          <p:nvSpPr>
            <p:cNvPr id="19" name="Retângulo de cantos arredondados 18"/>
            <p:cNvSpPr/>
            <p:nvPr/>
          </p:nvSpPr>
          <p:spPr>
            <a:xfrm>
              <a:off x="2002" y="677873"/>
              <a:ext cx="2600892" cy="473706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tângulo 19"/>
            <p:cNvSpPr/>
            <p:nvPr/>
          </p:nvSpPr>
          <p:spPr>
            <a:xfrm>
              <a:off x="15876" y="691747"/>
              <a:ext cx="2573144" cy="445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>
                  <a:solidFill>
                    <a:schemeClr val="tx1"/>
                  </a:solidFill>
                </a:rPr>
                <a:t>Órgãos Gestores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4644008" y="3350346"/>
            <a:ext cx="2600892" cy="461183"/>
            <a:chOff x="2823371" y="0"/>
            <a:chExt cx="2600892" cy="46118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" name="Retângulo de cantos arredondados 24"/>
            <p:cNvSpPr/>
            <p:nvPr/>
          </p:nvSpPr>
          <p:spPr>
            <a:xfrm>
              <a:off x="2823371" y="0"/>
              <a:ext cx="2600892" cy="46118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tângulo 25"/>
            <p:cNvSpPr/>
            <p:nvPr/>
          </p:nvSpPr>
          <p:spPr>
            <a:xfrm>
              <a:off x="2836879" y="13508"/>
              <a:ext cx="2573876" cy="4341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>
                  <a:solidFill>
                    <a:schemeClr val="tx1"/>
                  </a:solidFill>
                </a:rPr>
                <a:t>Instâncias participativas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755084" y="3926410"/>
            <a:ext cx="2600892" cy="612173"/>
            <a:chOff x="2002" y="1403129"/>
            <a:chExt cx="2600892" cy="61217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8" name="Retângulo de cantos arredondados 27"/>
            <p:cNvSpPr/>
            <p:nvPr/>
          </p:nvSpPr>
          <p:spPr>
            <a:xfrm>
              <a:off x="2002" y="1403129"/>
              <a:ext cx="2600892" cy="61217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tângulo 28"/>
            <p:cNvSpPr/>
            <p:nvPr/>
          </p:nvSpPr>
          <p:spPr>
            <a:xfrm>
              <a:off x="19932" y="1421059"/>
              <a:ext cx="2565032" cy="5763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>
                  <a:solidFill>
                    <a:schemeClr val="tx1"/>
                  </a:solidFill>
                </a:rPr>
                <a:t>SSRH, DAEE, CETESB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4644008" y="3926410"/>
            <a:ext cx="2600892" cy="601387"/>
            <a:chOff x="2821369" y="1390607"/>
            <a:chExt cx="2600892" cy="601387"/>
          </a:xfrm>
        </p:grpSpPr>
        <p:sp>
          <p:nvSpPr>
            <p:cNvPr id="31" name="Retângulo de cantos arredondados 30"/>
            <p:cNvSpPr/>
            <p:nvPr/>
          </p:nvSpPr>
          <p:spPr>
            <a:xfrm>
              <a:off x="2821369" y="1390607"/>
              <a:ext cx="2600892" cy="601387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tângulo 31"/>
            <p:cNvSpPr/>
            <p:nvPr/>
          </p:nvSpPr>
          <p:spPr>
            <a:xfrm>
              <a:off x="2838983" y="1408221"/>
              <a:ext cx="2565664" cy="56615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>
                  <a:solidFill>
                    <a:schemeClr val="tx1"/>
                  </a:solidFill>
                </a:rPr>
                <a:t>Representantes de Colegiados e Tomadores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1755085" y="2780928"/>
            <a:ext cx="5994560" cy="425402"/>
            <a:chOff x="4004" y="72008"/>
            <a:chExt cx="5420259" cy="425402"/>
          </a:xfrm>
        </p:grpSpPr>
        <p:sp>
          <p:nvSpPr>
            <p:cNvPr id="34" name="Retângulo de cantos arredondados 33"/>
            <p:cNvSpPr/>
            <p:nvPr/>
          </p:nvSpPr>
          <p:spPr>
            <a:xfrm>
              <a:off x="4004" y="72008"/>
              <a:ext cx="5420259" cy="4254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tângulo 34"/>
            <p:cNvSpPr/>
            <p:nvPr/>
          </p:nvSpPr>
          <p:spPr>
            <a:xfrm>
              <a:off x="16464" y="84468"/>
              <a:ext cx="5395339" cy="4004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kern="1200" dirty="0" smtClean="0">
                  <a:solidFill>
                    <a:schemeClr val="tx1"/>
                  </a:solidFill>
                </a:rPr>
                <a:t>Componentes do Programa</a:t>
              </a:r>
              <a:endParaRPr lang="pt-BR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Retângulo 35"/>
          <p:cNvSpPr/>
          <p:nvPr/>
        </p:nvSpPr>
        <p:spPr>
          <a:xfrm>
            <a:off x="1475656" y="1702549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+mn-lt"/>
              </a:rPr>
              <a:t>Capacitação para o Fortalecimento da Gestão e Atuação </a:t>
            </a:r>
            <a:r>
              <a:rPr lang="pt-BR" b="1" dirty="0" smtClean="0">
                <a:solidFill>
                  <a:srgbClr val="0070C0"/>
                </a:solidFill>
                <a:latin typeface="+mn-lt"/>
              </a:rPr>
              <a:t>no SIGRH</a:t>
            </a:r>
            <a:r>
              <a:rPr lang="pt-BR" dirty="0" smtClean="0">
                <a:solidFill>
                  <a:srgbClr val="C00000"/>
                </a:solidFill>
                <a:latin typeface="+mn-lt"/>
              </a:rPr>
              <a:t> </a:t>
            </a:r>
            <a:endParaRPr lang="pt-BR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55084" y="2206605"/>
            <a:ext cx="53371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Envolvimento </a:t>
            </a:r>
            <a:r>
              <a:rPr lang="pt-BR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dos profissionais que atuam na gestão de Recursos Hídricos para o levantamento de </a:t>
            </a:r>
            <a:r>
              <a:rPr lang="pt-BR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demandas</a:t>
            </a:r>
            <a:endParaRPr lang="pt-BR" sz="14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564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70080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  <a:latin typeface="+mj-lt"/>
              </a:rPr>
              <a:t>Programa de Capacitação para o Fortalecimento da Gestão e Atuação no </a:t>
            </a:r>
            <a:r>
              <a:rPr lang="pt-BR" b="1" dirty="0" smtClean="0">
                <a:solidFill>
                  <a:srgbClr val="0070C0"/>
                </a:solidFill>
                <a:latin typeface="+mj-lt"/>
              </a:rPr>
              <a:t>SIGRH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  <a:latin typeface="+mj-lt"/>
              </a:rPr>
              <a:t>Levantamentos</a:t>
            </a:r>
            <a:endParaRPr lang="pt-BR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10085275"/>
              </p:ext>
            </p:extLst>
          </p:nvPr>
        </p:nvGraphicFramePr>
        <p:xfrm>
          <a:off x="971600" y="1844824"/>
          <a:ext cx="71287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99592" y="2348880"/>
            <a:ext cx="5076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>
                <a:solidFill>
                  <a:srgbClr val="FF0000"/>
                </a:solidFill>
                <a:latin typeface="+mn-lt"/>
              </a:rPr>
              <a:t>Questionário (Metodologia </a:t>
            </a:r>
            <a:r>
              <a:rPr lang="pt-BR" sz="1200" dirty="0" err="1" smtClean="0">
                <a:solidFill>
                  <a:srgbClr val="FF0000"/>
                </a:solidFill>
                <a:latin typeface="+mn-lt"/>
              </a:rPr>
              <a:t>GoogleForms</a:t>
            </a:r>
            <a:r>
              <a:rPr lang="pt-BR" sz="1200" dirty="0" smtClean="0">
                <a:solidFill>
                  <a:srgbClr val="FF0000"/>
                </a:solidFill>
                <a:latin typeface="+mn-lt"/>
              </a:rPr>
              <a:t> – integrantes do SIGRH)</a:t>
            </a:r>
            <a:endParaRPr lang="pt-BR" sz="1200" dirty="0">
              <a:solidFill>
                <a:srgbClr val="FF0000"/>
              </a:solidFill>
              <a:latin typeface="+mn-lt"/>
            </a:endParaRPr>
          </a:p>
          <a:p>
            <a:endParaRPr lang="pt-BR" sz="12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995936" y="37890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Necessidades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melhoria do Sistema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76056" y="378904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Entregas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relacionadas à </a:t>
            </a:r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atuação; conhecimentos 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 aprofundamentos necessários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804248" y="378904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Cursos SIGRH, ANA e externos; 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disposição para participar em atividades de capacitação e em quais formatos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80028" y="4728626"/>
            <a:ext cx="69323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200" dirty="0" smtClean="0">
                <a:solidFill>
                  <a:srgbClr val="FF0000"/>
                </a:solidFill>
                <a:latin typeface="+mn-lt"/>
              </a:rPr>
              <a:t>Questionário (para Secretários Executivos CBH e responsáveis por capacitação nos órgãos gestores)</a:t>
            </a:r>
            <a:endParaRPr lang="pt-BR" sz="12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99592" y="500562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latin typeface="+mn-lt"/>
              </a:rPr>
              <a:t>Cursos de capacitação viabilizados no âmbito do SIGRH (financiados ou não pelo FEHIDRO);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latin typeface="+mn-lt"/>
              </a:rPr>
              <a:t>Se têm conhecimento de participação de integrantes do CBH em cursos realizados pela ANA;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200" dirty="0" smtClean="0">
                <a:latin typeface="+mn-lt"/>
              </a:rPr>
              <a:t>Se têm conhecimento de cursos realizados na UGRHI (não necessariamente no âmbito do SIGRH) que poderiam aprimorar a atuação dos atores Sistema.</a:t>
            </a:r>
          </a:p>
          <a:p>
            <a:pPr algn="r"/>
            <a:r>
              <a:rPr lang="pt-BR" sz="1200" dirty="0" smtClean="0">
                <a:latin typeface="+mn-lt"/>
              </a:rPr>
              <a:t>últimos cinco (três?) anos</a:t>
            </a:r>
            <a:endParaRPr lang="pt-B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26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667751" cy="664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71600" y="1567820"/>
            <a:ext cx="7488832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Programa de </a:t>
            </a:r>
            <a:r>
              <a:rPr lang="pt-BR" sz="2400" b="1" dirty="0">
                <a:solidFill>
                  <a:srgbClr val="0070C0"/>
                </a:solidFill>
                <a:latin typeface="+mj-lt"/>
              </a:rPr>
              <a:t>Capacitação para o </a:t>
            </a:r>
            <a:endParaRPr lang="pt-BR" sz="24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Fortalecimento </a:t>
            </a:r>
            <a:r>
              <a:rPr lang="pt-BR" sz="2400" b="1" dirty="0">
                <a:solidFill>
                  <a:srgbClr val="0070C0"/>
                </a:solidFill>
                <a:latin typeface="+mj-lt"/>
              </a:rPr>
              <a:t>da </a:t>
            </a:r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Gestão </a:t>
            </a:r>
            <a:r>
              <a:rPr lang="pt-BR" sz="2400" b="1" dirty="0">
                <a:solidFill>
                  <a:srgbClr val="0070C0"/>
                </a:solidFill>
                <a:latin typeface="+mj-lt"/>
              </a:rPr>
              <a:t>e </a:t>
            </a:r>
            <a:r>
              <a:rPr lang="pt-BR" sz="2400" b="1" dirty="0" smtClean="0">
                <a:solidFill>
                  <a:srgbClr val="0070C0"/>
                </a:solidFill>
                <a:latin typeface="+mj-lt"/>
              </a:rPr>
              <a:t>Atuação </a:t>
            </a:r>
            <a:r>
              <a:rPr lang="pt-BR" sz="2400" b="1" dirty="0">
                <a:solidFill>
                  <a:srgbClr val="0070C0"/>
                </a:solidFill>
                <a:latin typeface="+mj-lt"/>
              </a:rPr>
              <a:t>no SIGRH</a:t>
            </a:r>
          </a:p>
          <a:p>
            <a:pPr algn="ctr"/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+mj-lt"/>
              </a:rPr>
              <a:t>Coordenadoria de Recursos Hídricos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+mj-lt"/>
              </a:rPr>
              <a:t>Departamento de Gerenciamento de Recursos Hídricos – DGRH</a:t>
            </a:r>
          </a:p>
          <a:p>
            <a:pPr algn="ctr"/>
            <a:r>
              <a:rPr lang="pt-BR" dirty="0" smtClean="0">
                <a:latin typeface="+mj-lt"/>
              </a:rPr>
              <a:t>crhi.dgrh@ssrh.sp.gov.br</a:t>
            </a:r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pt-BR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dirty="0">
                <a:solidFill>
                  <a:schemeClr val="tx1"/>
                </a:solidFill>
                <a:latin typeface="+mj-lt"/>
              </a:rPr>
              <a:t>Contatos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algn="ctr"/>
            <a:r>
              <a:rPr lang="pt-BR" b="1" dirty="0">
                <a:latin typeface="+mj-lt"/>
              </a:rPr>
              <a:t>André Navarro</a:t>
            </a:r>
          </a:p>
          <a:p>
            <a:pPr algn="ctr"/>
            <a:r>
              <a:rPr lang="pt-BR" dirty="0" smtClean="0">
                <a:latin typeface="+mj-lt"/>
                <a:hlinkClick r:id="rId2"/>
              </a:rPr>
              <a:t>a</a:t>
            </a:r>
            <a:r>
              <a:rPr lang="pt-BR" dirty="0" smtClean="0">
                <a:solidFill>
                  <a:schemeClr val="tx1"/>
                </a:solidFill>
                <a:latin typeface="+mj-lt"/>
                <a:hlinkClick r:id="rId2"/>
              </a:rPr>
              <a:t>ndrenavarro.cbhtg@gmail.com</a:t>
            </a:r>
            <a:r>
              <a:rPr lang="pt-BR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  <a:latin typeface="+mj-lt"/>
              </a:rPr>
              <a:t>(17) 3227-2108 (r. 237)</a:t>
            </a:r>
          </a:p>
          <a:p>
            <a:pPr algn="ctr"/>
            <a:endParaRPr lang="pt-BR" sz="9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+mj-lt"/>
              </a:rPr>
              <a:t>Márcia Chaves</a:t>
            </a:r>
            <a:endParaRPr lang="pt-BR" b="1" dirty="0">
              <a:latin typeface="+mj-lt"/>
              <a:hlinkClick r:id="rId3"/>
            </a:endParaRPr>
          </a:p>
          <a:p>
            <a:pPr algn="ctr"/>
            <a:r>
              <a:rPr lang="pt-BR" dirty="0" smtClean="0">
                <a:latin typeface="+mj-lt"/>
                <a:hlinkClick r:id="rId3"/>
              </a:rPr>
              <a:t>marciachaves@ssrh.sp.gov.br</a:t>
            </a:r>
            <a:endParaRPr lang="pt-BR" dirty="0">
              <a:latin typeface="+mj-lt"/>
            </a:endParaRPr>
          </a:p>
          <a:p>
            <a:pPr algn="ctr"/>
            <a:r>
              <a:rPr lang="pt-BR" dirty="0" smtClean="0">
                <a:latin typeface="+mj-lt"/>
              </a:rPr>
              <a:t>(11) 3218-5751</a:t>
            </a:r>
          </a:p>
          <a:p>
            <a:endParaRPr lang="pt-BR" dirty="0">
              <a:latin typeface="+mj-lt"/>
            </a:endParaRPr>
          </a:p>
          <a:p>
            <a:pPr algn="ctr"/>
            <a:r>
              <a:rPr lang="pt-BR" dirty="0" smtClean="0">
                <a:latin typeface="+mj-lt"/>
              </a:rPr>
              <a:t>Portal do SIGRH</a:t>
            </a:r>
            <a:r>
              <a:rPr lang="pt-BR" dirty="0">
                <a:latin typeface="+mj-lt"/>
              </a:rPr>
              <a:t>: http://</a:t>
            </a:r>
            <a:r>
              <a:rPr lang="pt-BR" dirty="0" smtClean="0">
                <a:solidFill>
                  <a:srgbClr val="FF0000"/>
                </a:solidFill>
                <a:latin typeface="+mj-lt"/>
              </a:rPr>
              <a:t>www.sigrh.sp.gov.br/capacitacao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7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99592" y="1724035"/>
            <a:ext cx="72728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+mj-lt"/>
              </a:rPr>
              <a:t>Programa de Capacitação para o Fortalecimento da Gestão e Atuação no Sistema Estadual de Recursos Hídricos – SIGRH</a:t>
            </a:r>
            <a:endParaRPr lang="pt-BR" sz="1200" dirty="0" smtClean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256490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+mj-lt"/>
              </a:rPr>
              <a:t>Conjunto de ações voltadas ao aperfeiçoamento da gestão de recursos hídricos no Estado de São Paulo</a:t>
            </a:r>
            <a:endParaRPr lang="pt-BR" sz="1200" b="1" dirty="0">
              <a:solidFill>
                <a:srgbClr val="0070C0"/>
              </a:solidFill>
              <a:latin typeface="+mj-lt"/>
            </a:endParaRPr>
          </a:p>
          <a:p>
            <a:pPr algn="just"/>
            <a:endParaRPr lang="pt-BR" sz="1200" dirty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Antiga demanda do SIGRH</a:t>
            </a:r>
          </a:p>
          <a:p>
            <a:pPr algn="just"/>
            <a:endParaRPr lang="pt-BR" sz="1200" b="1" dirty="0" smtClean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PROGESTÃO </a:t>
            </a:r>
            <a:r>
              <a:rPr lang="pt-BR" sz="1200" dirty="0">
                <a:solidFill>
                  <a:srgbClr val="C00000"/>
                </a:solidFill>
                <a:latin typeface="+mn-lt"/>
              </a:rPr>
              <a:t>- Metas Estaduais de </a:t>
            </a:r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Gerenciamento </a:t>
            </a:r>
            <a:r>
              <a:rPr lang="pt-BR" sz="1200" dirty="0">
                <a:solidFill>
                  <a:srgbClr val="C00000"/>
                </a:solidFill>
                <a:latin typeface="+mn-lt"/>
              </a:rPr>
              <a:t>de Recursos Hídricos</a:t>
            </a:r>
          </a:p>
          <a:p>
            <a:pPr algn="just"/>
            <a:r>
              <a:rPr lang="pt-BR" sz="1200" dirty="0" smtClean="0">
                <a:latin typeface="+mn-lt"/>
              </a:rPr>
              <a:t>Meta II.2 - Variáveis Legais, Institucionais e de Articulação Social</a:t>
            </a:r>
          </a:p>
          <a:p>
            <a:pPr algn="just"/>
            <a:r>
              <a:rPr lang="pt-BR" sz="1200" dirty="0" smtClean="0">
                <a:latin typeface="+mn-lt"/>
              </a:rPr>
              <a:t>Variável 1.9 – Capacitação Setorial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139952" y="4437112"/>
            <a:ext cx="417646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+mn-lt"/>
              </a:rPr>
              <a:t>Programa </a:t>
            </a:r>
            <a:r>
              <a:rPr lang="pt-BR" sz="1200" dirty="0">
                <a:solidFill>
                  <a:schemeClr val="bg1"/>
                </a:solidFill>
                <a:latin typeface="+mn-lt"/>
              </a:rPr>
              <a:t>de capacitação em âmbito estadual para temas afetos à gestão de recursos hídricos, devidamente formalizado, realizado de modo contínuo e baseado em estudos de determinação de demandas</a:t>
            </a:r>
            <a:r>
              <a:rPr lang="pt-BR" sz="1200" dirty="0" smtClean="0">
                <a:solidFill>
                  <a:schemeClr val="bg1"/>
                </a:solidFill>
                <a:latin typeface="+mn-lt"/>
              </a:rPr>
              <a:t>.</a:t>
            </a:r>
            <a:endParaRPr lang="pt-BR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051720" y="4548029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+mn-lt"/>
              </a:rPr>
              <a:t>Nível </a:t>
            </a:r>
            <a:r>
              <a:rPr lang="pt-BR" sz="1200" dirty="0" smtClean="0">
                <a:latin typeface="+mn-lt"/>
              </a:rPr>
              <a:t>mínimo</a:t>
            </a:r>
          </a:p>
          <a:p>
            <a:r>
              <a:rPr lang="pt-BR" sz="1200" dirty="0" smtClean="0">
                <a:latin typeface="+mn-lt"/>
              </a:rPr>
              <a:t>a ser alcançado no PROGESTÃO:</a:t>
            </a:r>
            <a:endParaRPr lang="pt-BR" sz="1200" dirty="0">
              <a:latin typeface="+mn-lt"/>
            </a:endParaRPr>
          </a:p>
        </p:txBody>
      </p:sp>
      <p:sp>
        <p:nvSpPr>
          <p:cNvPr id="6" name="Seta para baixo 5"/>
          <p:cNvSpPr/>
          <p:nvPr/>
        </p:nvSpPr>
        <p:spPr>
          <a:xfrm rot="16200000">
            <a:off x="3517414" y="4618834"/>
            <a:ext cx="377292" cy="504720"/>
          </a:xfrm>
          <a:prstGeom prst="downArrow">
            <a:avLst/>
          </a:prstGeom>
          <a:solidFill>
            <a:srgbClr val="A2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63" tIns="41133" rIns="82263" bIns="41133" anchor="ctr"/>
          <a:lstStyle/>
          <a:p>
            <a:pPr algn="ctr">
              <a:defRPr/>
            </a:pPr>
            <a:endParaRPr lang="pt-BR" sz="1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0080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+mj-lt"/>
              </a:rPr>
              <a:t>Capacitação atual no âmbito do SIGRH</a:t>
            </a:r>
            <a:endParaRPr lang="pt-BR" b="1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920534"/>
              </p:ext>
            </p:extLst>
          </p:nvPr>
        </p:nvGraphicFramePr>
        <p:xfrm>
          <a:off x="971600" y="2169376"/>
          <a:ext cx="7200800" cy="3890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4"/>
                <a:gridCol w="4536504"/>
                <a:gridCol w="13681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Atribuições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>
                          <a:effectLst/>
                          <a:latin typeface="+mn-lt"/>
                        </a:rPr>
                        <a:t>Ato normativo</a:t>
                      </a: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DAEE  </a:t>
                      </a:r>
                      <a:r>
                        <a:rPr lang="pt-B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(regulamento)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[...]IV - promover pesquisas, estudos, ensaios, aferição de instrumentos específicos,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treinamento e aperfeiçoamento de pessoal 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e manter intercâmbio cultural com outros núcleos de pesquisas e atividades, no campo de que trata este </a:t>
                      </a:r>
                      <a:r>
                        <a:rPr lang="pt-BR" sz="1200" dirty="0" smtClean="0">
                          <a:effectLst/>
                          <a:latin typeface="+mn-lt"/>
                        </a:rPr>
                        <a:t>Regulamento.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Decreto Estadual nº </a:t>
                      </a:r>
                      <a:r>
                        <a:rPr lang="pt-BR" sz="1200" dirty="0" smtClean="0">
                          <a:effectLst/>
                          <a:latin typeface="+mn-lt"/>
                        </a:rPr>
                        <a:t>52.636/1971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CETESB </a:t>
                      </a:r>
                      <a:r>
                        <a:rPr lang="pt-B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(denominação e atribuições)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[...] promover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treinamento e aperfeiçoamento de pessoal 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para as atividades relacionadas com seu campo de </a:t>
                      </a:r>
                      <a:r>
                        <a:rPr lang="pt-BR" sz="1200" dirty="0" smtClean="0">
                          <a:effectLst/>
                          <a:latin typeface="+mn-lt"/>
                        </a:rPr>
                        <a:t>atuação.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Lei Estadual nº 13.542/2009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 err="1" smtClean="0">
                          <a:effectLst/>
                          <a:latin typeface="+mn-lt"/>
                        </a:rPr>
                        <a:t>CRHi</a:t>
                      </a:r>
                      <a:r>
                        <a:rPr lang="pt-BR" sz="14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pt-B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(atribuições)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[...] promover a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capacitação técnica</a:t>
                      </a:r>
                      <a:r>
                        <a:rPr lang="pt-BR" sz="12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dos usuários do Sistema Integrado de Gerenciamento de Recursos Hídricos – SIGRH.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Decreto Estadual nº 54.653/2009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400" dirty="0" smtClean="0">
                          <a:effectLst/>
                          <a:latin typeface="+mn-lt"/>
                        </a:rPr>
                        <a:t>CTEA/CRH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(instituição e Plano de Trabalho – 2016)</a:t>
                      </a:r>
                      <a:endParaRPr lang="pt-BR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[...] discutir, analisar e propor diretrizes, 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planos e programas de educação ambiental e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capacitação em recursos hídricos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; [...] discutir, analisar e propor mecanismos de articulação e cooperação entre o poder público, os setores usuários e a sociedade civil quanto à educação ambiental e a capacitação em recursos hídricos.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Deliberação CRH nº 054/2005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pt-BR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[...] Subsídio à Deliberação de aprovação de ações e definição de responsabilidades relativas a: [...]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Programa de capacitação em âmbito estadual em temas afetos à GRH</a:t>
                      </a:r>
                      <a:r>
                        <a:rPr lang="pt-BR" sz="1200" dirty="0">
                          <a:effectLst/>
                          <a:latin typeface="+mn-lt"/>
                        </a:rPr>
                        <a:t>.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 dirty="0">
                          <a:effectLst/>
                          <a:latin typeface="+mn-lt"/>
                        </a:rPr>
                        <a:t>Deliberação CRH nº 182/2016</a:t>
                      </a:r>
                      <a:endParaRPr lang="pt-B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724128" y="6021288"/>
            <a:ext cx="2448272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  <a:latin typeface="+mn-lt"/>
              </a:rPr>
              <a:t>.......+ especificidades de cada UGRH</a:t>
            </a:r>
            <a:endParaRPr lang="pt-BR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8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4103948" y="3717032"/>
            <a:ext cx="1620180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2303748" y="4797152"/>
            <a:ext cx="1620180" cy="10747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2965684" y="2926105"/>
            <a:ext cx="1620180" cy="93610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935596" y="3645024"/>
            <a:ext cx="1620180" cy="108011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707073296"/>
              </p:ext>
            </p:extLst>
          </p:nvPr>
        </p:nvGraphicFramePr>
        <p:xfrm>
          <a:off x="4067944" y="2204864"/>
          <a:ext cx="576064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169151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+mn-lt"/>
              </a:rPr>
              <a:t>Capacitação atual no âmbito do SIGRH</a:t>
            </a:r>
            <a:endParaRPr lang="pt-BR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1403648" y="2348880"/>
            <a:ext cx="1620180" cy="101566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079612" y="3814653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>
                <a:solidFill>
                  <a:schemeClr val="bg1"/>
                </a:solidFill>
                <a:latin typeface="+mn-lt"/>
              </a:rPr>
              <a:t>Capacitação de técnicos do DAEE – outorga, fiscalização e cobrança</a:t>
            </a:r>
          </a:p>
          <a:p>
            <a:pPr algn="ctr"/>
            <a:r>
              <a:rPr lang="pt-BR" sz="1000" dirty="0" smtClean="0">
                <a:solidFill>
                  <a:schemeClr val="bg1"/>
                </a:solidFill>
                <a:latin typeface="+mn-lt"/>
              </a:rPr>
              <a:t>Contrato FEHIDRO 188/2011</a:t>
            </a:r>
            <a:endParaRPr lang="pt-BR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39652" y="2495218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+mn-lt"/>
              </a:rPr>
              <a:t>Centro de treinamento em saneamento ambiental do Baixo Tietê Contrato FEHIDRO 123/2014</a:t>
            </a:r>
            <a:endParaRPr lang="pt-BR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19690" y="3082315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+mn-lt"/>
              </a:rPr>
              <a:t>Capacitação DAEE sobre Segurança de Barragens - Contrato FEHIDRO 087/2015</a:t>
            </a:r>
            <a:endParaRPr lang="pt-BR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139952" y="3907443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+mn-lt"/>
              </a:rPr>
              <a:t>Mestrado Profissional em Geografia aplicado à gestão de Recursos Hídricos - Contrato FEHIDRO 314/2015</a:t>
            </a:r>
            <a:endParaRPr lang="pt-BR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322788" y="4928246"/>
            <a:ext cx="15121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  <a:latin typeface="+mn-lt"/>
              </a:rPr>
              <a:t>Capacitação para preservação e gestão dos recursos hídricos - Contrato FEHIDRO 107/2015</a:t>
            </a:r>
            <a:endParaRPr lang="pt-BR" sz="1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113838" y="4139964"/>
            <a:ext cx="413008" cy="34700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4176522" y="5104918"/>
            <a:ext cx="827526" cy="50843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1256583" y="5003102"/>
            <a:ext cx="599546" cy="946177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64088" y="5410235"/>
            <a:ext cx="358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1200" dirty="0">
                <a:solidFill>
                  <a:srgbClr val="C00000"/>
                </a:solidFill>
                <a:latin typeface="+mj-lt"/>
              </a:rPr>
              <a:t>Não é possível caracterizar como um Programa de Capacitação (contínuo e baseado em determinação de demandas)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56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888466" y="3501008"/>
            <a:ext cx="7599669" cy="2808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99592" y="170080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+mn-lt"/>
              </a:rPr>
              <a:t>Construção do Programa de Capacitação para Fortalecimento e Atuação no SIGRH - Base técnica</a:t>
            </a:r>
            <a:endParaRPr lang="pt-BR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18391" y="2492896"/>
            <a:ext cx="7569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>
                <a:latin typeface="+mn-lt"/>
              </a:rPr>
              <a:t>Proposta: Programa  com base no conceito </a:t>
            </a:r>
            <a:r>
              <a:rPr lang="pt-BR" sz="1200" dirty="0">
                <a:latin typeface="+mn-lt"/>
              </a:rPr>
              <a:t>de </a:t>
            </a:r>
            <a:r>
              <a:rPr lang="pt-BR" sz="1200" b="1" dirty="0" smtClean="0">
                <a:solidFill>
                  <a:srgbClr val="C00000"/>
                </a:solidFill>
                <a:latin typeface="+mn-lt"/>
              </a:rPr>
              <a:t>“GESTÃO POR COMPETÊNCIAS”</a:t>
            </a:r>
            <a:r>
              <a:rPr lang="pt-BR" sz="1200" b="1" dirty="0" smtClean="0">
                <a:latin typeface="+mn-lt"/>
              </a:rPr>
              <a:t>, </a:t>
            </a:r>
            <a:r>
              <a:rPr lang="pt-BR" sz="1200" dirty="0" smtClean="0">
                <a:latin typeface="+mn-lt"/>
              </a:rPr>
              <a:t>conforme:</a:t>
            </a:r>
          </a:p>
          <a:p>
            <a:pPr algn="just"/>
            <a:endParaRPr lang="pt-BR" sz="1200" dirty="0" smtClean="0">
              <a:latin typeface="+mn-lt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dirty="0" smtClean="0">
                <a:latin typeface="+mn-lt"/>
              </a:rPr>
              <a:t>Norma </a:t>
            </a:r>
            <a:r>
              <a:rPr lang="pt-BR" sz="1200" dirty="0">
                <a:latin typeface="+mn-lt"/>
              </a:rPr>
              <a:t>Brasileira (NBR) ISO </a:t>
            </a:r>
            <a:r>
              <a:rPr lang="pt-BR" sz="1200" dirty="0" smtClean="0">
                <a:latin typeface="+mn-lt"/>
              </a:rPr>
              <a:t>10015 e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200" dirty="0">
                <a:latin typeface="+mn-lt"/>
              </a:rPr>
              <a:t>Programa </a:t>
            </a:r>
            <a:r>
              <a:rPr lang="pt-BR" sz="1200" dirty="0" err="1" smtClean="0">
                <a:latin typeface="+mn-lt"/>
              </a:rPr>
              <a:t>DesenvolveRH</a:t>
            </a:r>
            <a:r>
              <a:rPr lang="pt-BR" sz="1200" dirty="0" smtClean="0">
                <a:latin typeface="+mn-lt"/>
              </a:rPr>
              <a:t>.</a:t>
            </a:r>
            <a:endParaRPr lang="pt-BR" dirty="0"/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890843" y="3789041"/>
            <a:ext cx="7597292" cy="720079"/>
          </a:xfrm>
          <a:prstGeom prst="rect">
            <a:avLst/>
          </a:prstGeom>
          <a:noFill/>
          <a:ln w="12700">
            <a:noFill/>
            <a:prstDash val="lgDash"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ts val="1200"/>
              </a:spcBef>
              <a:buClr>
                <a:prstClr val="black">
                  <a:lumMod val="50000"/>
                  <a:lumOff val="50000"/>
                </a:prstClr>
              </a:buClr>
              <a:buSzPct val="100000"/>
              <a:defRPr/>
            </a:pPr>
            <a:r>
              <a:rPr lang="pt-BR" sz="12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Conjunto de capacidades (conhecimentos, habilidades, atitudes e valores) que um indivíduo aplica habitualmente no trabalho, de forma </a:t>
            </a:r>
            <a:r>
              <a:rPr lang="pt-BR" sz="12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a agregar valor para a organização (entregas) e para si mesmo</a:t>
            </a:r>
            <a:r>
              <a:rPr lang="pt-BR" sz="1200" dirty="0" smtClean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. (FERNANDES, 2016)</a:t>
            </a:r>
            <a:endParaRPr lang="pt-BR" sz="120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72"/>
          <p:cNvSpPr txBox="1">
            <a:spLocks noChangeArrowheads="1"/>
          </p:cNvSpPr>
          <p:nvPr/>
        </p:nvSpPr>
        <p:spPr bwMode="auto">
          <a:xfrm>
            <a:off x="888466" y="3573016"/>
            <a:ext cx="1739318" cy="31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Competências</a:t>
            </a:r>
            <a:endParaRPr lang="pt-BR" b="1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m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17758"/>
            <a:ext cx="5760640" cy="193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 rot="10800000" flipV="1">
            <a:off x="6463008" y="5967784"/>
            <a:ext cx="172819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Fonte: FERNANDES (2016).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5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211960" y="2204864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+mj-lt"/>
              </a:rPr>
              <a:t>Melhorando a qualidade pelo treinamento</a:t>
            </a:r>
            <a:endParaRPr lang="pt-BR" sz="1400" dirty="0">
              <a:latin typeface="+mj-lt"/>
            </a:endParaRPr>
          </a:p>
        </p:txBody>
      </p:sp>
      <p:pic>
        <p:nvPicPr>
          <p:cNvPr id="27" name="Imagem 26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88"/>
          <a:stretch/>
        </p:blipFill>
        <p:spPr bwMode="auto">
          <a:xfrm>
            <a:off x="4283968" y="2512640"/>
            <a:ext cx="4558546" cy="29761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tângulo 5"/>
          <p:cNvSpPr/>
          <p:nvPr/>
        </p:nvSpPr>
        <p:spPr>
          <a:xfrm>
            <a:off x="899592" y="2695560"/>
            <a:ext cx="3168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Diretrizes </a:t>
            </a:r>
            <a:r>
              <a:rPr lang="pt-BR" sz="1200" dirty="0">
                <a:solidFill>
                  <a:srgbClr val="C00000"/>
                </a:solidFill>
                <a:latin typeface="+mn-lt"/>
              </a:rPr>
              <a:t>para o desenvolvimento, implementação, manutenção e melhoria das estratégias e dos métodos de </a:t>
            </a:r>
            <a:r>
              <a:rPr lang="pt-BR" sz="1200" dirty="0" smtClean="0">
                <a:solidFill>
                  <a:srgbClr val="C00000"/>
                </a:solidFill>
                <a:latin typeface="+mn-lt"/>
              </a:rPr>
              <a:t>treinamento </a:t>
            </a:r>
            <a:r>
              <a:rPr lang="pt-BR" sz="1200" dirty="0" smtClean="0">
                <a:latin typeface="+mn-lt"/>
              </a:rPr>
              <a:t>que </a:t>
            </a:r>
            <a:r>
              <a:rPr lang="pt-BR" sz="1200" dirty="0">
                <a:latin typeface="+mn-lt"/>
              </a:rPr>
              <a:t>afetem a qualidade dos produtos fornecidos por uma organização (não tem por objetivo ser usada em contratos, regulamentos ou certificação</a:t>
            </a:r>
            <a:r>
              <a:rPr lang="pt-BR" sz="1200" dirty="0" smtClean="0">
                <a:latin typeface="+mn-lt"/>
              </a:rPr>
              <a:t>).</a:t>
            </a:r>
          </a:p>
          <a:p>
            <a:endParaRPr lang="pt-BR" sz="1200" dirty="0">
              <a:latin typeface="+mn-lt"/>
            </a:endParaRPr>
          </a:p>
          <a:p>
            <a:r>
              <a:rPr lang="pt-BR" sz="1200" dirty="0">
                <a:latin typeface="+mn-lt"/>
              </a:rPr>
              <a:t>Treinamento  – processo pelo qual são preenchidas as lacunas de competência. </a:t>
            </a:r>
          </a:p>
          <a:p>
            <a:endParaRPr lang="pt-BR" sz="1200" dirty="0">
              <a:latin typeface="+mn-lt"/>
            </a:endParaRPr>
          </a:p>
          <a:p>
            <a:r>
              <a:rPr lang="pt-BR" sz="1200" dirty="0">
                <a:latin typeface="+mn-lt"/>
              </a:rPr>
              <a:t>As melhorias na organização acontecem à medida que as necessidades </a:t>
            </a:r>
            <a:r>
              <a:rPr lang="pt-BR" sz="1200" dirty="0" smtClean="0">
                <a:latin typeface="+mn-lt"/>
              </a:rPr>
              <a:t>são </a:t>
            </a:r>
            <a:r>
              <a:rPr lang="pt-BR" sz="1200" dirty="0">
                <a:latin typeface="+mn-lt"/>
              </a:rPr>
              <a:t>providas pela competência dos recursos humanos envolvidos</a:t>
            </a:r>
            <a:r>
              <a:rPr lang="pt-BR" sz="1200" dirty="0" smtClean="0">
                <a:latin typeface="+mn-lt"/>
              </a:rPr>
              <a:t>.</a:t>
            </a:r>
            <a:endParaRPr lang="pt-BR" sz="12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99592" y="1700808"/>
            <a:ext cx="3960440" cy="576263"/>
          </a:xfrm>
          <a:prstGeom prst="rect">
            <a:avLst/>
          </a:prstGeom>
        </p:spPr>
        <p:txBody>
          <a:bodyPr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pt-BR" sz="1800" b="1" dirty="0" smtClean="0">
                <a:solidFill>
                  <a:srgbClr val="0070C0"/>
                </a:solidFill>
                <a:ea typeface="+mn-ea"/>
                <a:cs typeface="Arial" panose="020B0604020202020204" pitchFamily="34" charset="0"/>
              </a:rPr>
              <a:t>Norma Brasileira - NBR - 10015</a:t>
            </a:r>
            <a:endParaRPr lang="pt-BR" sz="1800" b="1" dirty="0">
              <a:solidFill>
                <a:srgbClr val="0070C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41334" y="5536977"/>
            <a:ext cx="325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+mj-lt"/>
              </a:rPr>
              <a:t>ABNT – Associação Brasileira de Normas Técnicas</a:t>
            </a:r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2107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66073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+mj-lt"/>
              </a:rPr>
              <a:t>Ciclo de treinamento </a:t>
            </a:r>
            <a:r>
              <a:rPr lang="pt-BR" b="1" dirty="0">
                <a:solidFill>
                  <a:srgbClr val="0070C0"/>
                </a:solidFill>
                <a:latin typeface="+mj-lt"/>
              </a:rPr>
              <a:t>(NBR ISO 10015</a:t>
            </a:r>
            <a:r>
              <a:rPr lang="pt-BR" b="1" dirty="0" smtClean="0">
                <a:solidFill>
                  <a:srgbClr val="0070C0"/>
                </a:solidFill>
                <a:latin typeface="+mj-lt"/>
              </a:rPr>
              <a:t>) </a:t>
            </a:r>
            <a:endParaRPr lang="pt-BR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92080" y="2207895"/>
            <a:ext cx="338437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pt-BR" sz="1200" dirty="0" smtClean="0">
                <a:latin typeface="+mn-lt"/>
              </a:rPr>
              <a:t>Conceito de competência ocupa posição central no planejamento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2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200" dirty="0" smtClean="0">
                <a:latin typeface="+mn-lt"/>
              </a:rPr>
              <a:t>Treinamento: processo para desenvolver e prover conhecimento, habilidades e comportamentos para atender requisitos (ABNT, 2001)</a:t>
            </a:r>
          </a:p>
          <a:p>
            <a:pPr marL="285750" indent="-285750">
              <a:buFont typeface="Wingdings" pitchFamily="2" charset="2"/>
              <a:buChar char="ü"/>
            </a:pPr>
            <a:endParaRPr lang="pt-BR" sz="1200" dirty="0">
              <a:latin typeface="+mn-lt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t-BR" sz="1200" dirty="0">
                <a:solidFill>
                  <a:srgbClr val="C00000"/>
                </a:solidFill>
                <a:latin typeface="+mn-lt"/>
              </a:rPr>
              <a:t>Os desdobramentos de cada uma dessas etapas são detalhados na NBR 10015.</a:t>
            </a:r>
          </a:p>
          <a:p>
            <a:endParaRPr lang="pt-BR" sz="1400" dirty="0">
              <a:latin typeface="+mn-lt"/>
            </a:endParaRPr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960440" cy="36570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3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620664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 smtClean="0">
                <a:solidFill>
                  <a:srgbClr val="0070C0"/>
                </a:solidFill>
                <a:latin typeface="+mj-lt"/>
              </a:rPr>
              <a:t>DesenvolveRH</a:t>
            </a:r>
            <a:endParaRPr lang="pt-BR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endParaRPr lang="pt-BR" sz="2000" dirty="0" smtClean="0">
              <a:latin typeface="+mj-lt"/>
            </a:endParaRPr>
          </a:p>
          <a:p>
            <a:pPr algn="just"/>
            <a:r>
              <a:rPr lang="pt-BR" sz="1200" dirty="0" smtClean="0">
                <a:latin typeface="+mj-lt"/>
              </a:rPr>
              <a:t>Projeto realizado pela FDC/ANA, com os seguintes objetivos: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1200" dirty="0" smtClean="0">
                <a:solidFill>
                  <a:srgbClr val="C00000"/>
                </a:solidFill>
                <a:latin typeface="+mj-lt"/>
              </a:rPr>
              <a:t>Programas </a:t>
            </a:r>
            <a:r>
              <a:rPr lang="pt-BR" sz="1200" dirty="0">
                <a:solidFill>
                  <a:srgbClr val="C00000"/>
                </a:solidFill>
                <a:latin typeface="+mj-lt"/>
              </a:rPr>
              <a:t>de desenvolvimento de pessoas por competências </a:t>
            </a:r>
            <a:r>
              <a:rPr lang="pt-BR" sz="1200" dirty="0">
                <a:latin typeface="+mj-lt"/>
              </a:rPr>
              <a:t>para os </a:t>
            </a:r>
            <a:r>
              <a:rPr lang="pt-BR" sz="1200" dirty="0" smtClean="0">
                <a:latin typeface="+mj-lt"/>
              </a:rPr>
              <a:t>27 </a:t>
            </a:r>
            <a:r>
              <a:rPr lang="pt-BR" sz="1200" dirty="0">
                <a:latin typeface="+mj-lt"/>
              </a:rPr>
              <a:t>Órgãos Gestores Estaduais; 27 Conselhos Estaduais de Recursos Hídricos e Conselho Nacional de Recursos Hídricos; 9 Comitês de Bacias Hidrográficas Interestaduais; 5 Entidades </a:t>
            </a:r>
            <a:r>
              <a:rPr lang="pt-BR" sz="1200" dirty="0" err="1">
                <a:latin typeface="+mj-lt"/>
              </a:rPr>
              <a:t>Delegatárias</a:t>
            </a:r>
            <a:r>
              <a:rPr lang="pt-BR" sz="1200" dirty="0">
                <a:latin typeface="+mj-lt"/>
              </a:rPr>
              <a:t> de Agências de Águas; e Agência Nacional de Águas</a:t>
            </a:r>
            <a:r>
              <a:rPr lang="pt-BR" sz="1200" dirty="0" smtClean="0">
                <a:latin typeface="+mj-lt"/>
              </a:rPr>
              <a:t>.</a:t>
            </a:r>
            <a:endParaRPr lang="pt-BR" sz="1200" dirty="0">
              <a:latin typeface="+mj-lt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1200" dirty="0" smtClean="0">
                <a:latin typeface="+mj-lt"/>
              </a:rPr>
              <a:t>Apoio ao </a:t>
            </a:r>
            <a:r>
              <a:rPr lang="pt-BR" sz="1200" dirty="0">
                <a:solidFill>
                  <a:srgbClr val="C00000"/>
                </a:solidFill>
                <a:latin typeface="+mj-lt"/>
              </a:rPr>
              <a:t>alcance dos Estados à meta 1.9 </a:t>
            </a:r>
            <a:r>
              <a:rPr lang="pt-BR" sz="1200" dirty="0" smtClean="0">
                <a:latin typeface="+mj-lt"/>
              </a:rPr>
              <a:t>- Capacitação Setorial </a:t>
            </a:r>
            <a:r>
              <a:rPr lang="pt-BR" sz="1200" dirty="0">
                <a:latin typeface="+mj-lt"/>
              </a:rPr>
              <a:t>do </a:t>
            </a:r>
            <a:r>
              <a:rPr lang="pt-BR" sz="1200" dirty="0" smtClean="0">
                <a:latin typeface="+mj-lt"/>
              </a:rPr>
              <a:t>PROGESTÃO; </a:t>
            </a: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pt-BR" sz="1200" dirty="0" smtClean="0">
                <a:latin typeface="+mj-lt"/>
              </a:rPr>
              <a:t>Auxílio à ANA para estruturação da Estratégia Plurianual de Capacitação dos entes do SINGREH e da </a:t>
            </a:r>
            <a:r>
              <a:rPr lang="pt-BR" sz="1200" dirty="0" smtClean="0">
                <a:solidFill>
                  <a:srgbClr val="C00000"/>
                </a:solidFill>
                <a:latin typeface="+mj-lt"/>
              </a:rPr>
              <a:t>Política de Capacitação dos Servidores </a:t>
            </a:r>
            <a:r>
              <a:rPr lang="pt-BR" sz="1200" dirty="0" smtClean="0">
                <a:latin typeface="+mj-lt"/>
              </a:rPr>
              <a:t>em um modelo de gestão por competência.</a:t>
            </a:r>
            <a:endParaRPr lang="pt-BR" sz="1200" dirty="0">
              <a:latin typeface="+mj-lt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8743666"/>
              </p:ext>
            </p:extLst>
          </p:nvPr>
        </p:nvGraphicFramePr>
        <p:xfrm>
          <a:off x="971600" y="3861048"/>
          <a:ext cx="770485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30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3347864" y="4941168"/>
            <a:ext cx="5256584" cy="646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/>
              <a:t>Posteriormente detalhadas de acordo com os níveis de complexidade elencados para as instâncias executivas e colegiadas e as esferas de ação – nacional, estadual e bacia hidrográfica.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899592" y="1691516"/>
            <a:ext cx="2475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b="1" dirty="0" smtClean="0">
                <a:solidFill>
                  <a:srgbClr val="0070C0"/>
                </a:solidFill>
                <a:latin typeface="+mj-lt"/>
              </a:rPr>
              <a:t>Produtos </a:t>
            </a:r>
            <a:r>
              <a:rPr lang="pt-BR" b="1" dirty="0" err="1" smtClean="0">
                <a:solidFill>
                  <a:srgbClr val="0070C0"/>
                </a:solidFill>
                <a:latin typeface="+mj-lt"/>
              </a:rPr>
              <a:t>DesenvolveRH</a:t>
            </a:r>
            <a:endParaRPr lang="pt-BR" b="1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pt-BR" sz="1200" dirty="0">
                <a:solidFill>
                  <a:srgbClr val="C00000"/>
                </a:solidFill>
                <a:latin typeface="+mj-lt"/>
              </a:rPr>
              <a:t>Entregas fundamentais</a:t>
            </a:r>
          </a:p>
          <a:p>
            <a:pPr algn="just"/>
            <a:r>
              <a:rPr lang="pt-BR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9592" y="2457470"/>
            <a:ext cx="7200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pt-BR" sz="1200" dirty="0" smtClean="0">
                <a:latin typeface="+mn-lt"/>
              </a:rPr>
              <a:t>1</a:t>
            </a:r>
            <a:r>
              <a:rPr lang="pt-BR" sz="1200" dirty="0">
                <a:latin typeface="+mn-lt"/>
              </a:rPr>
              <a:t>. Instituição dos </a:t>
            </a:r>
            <a:r>
              <a:rPr lang="pt-BR" sz="1200" dirty="0" err="1">
                <a:latin typeface="+mn-lt"/>
              </a:rPr>
              <a:t>CBHs</a:t>
            </a:r>
            <a:r>
              <a:rPr lang="pt-BR" sz="1200" dirty="0">
                <a:latin typeface="+mn-lt"/>
              </a:rPr>
              <a:t> e funcionamento dos Colegiados (CBH e Conselhos);</a:t>
            </a:r>
          </a:p>
          <a:p>
            <a:r>
              <a:rPr lang="pt-BR" sz="1200" dirty="0">
                <a:latin typeface="+mn-lt"/>
              </a:rPr>
              <a:t>2. Planos e enquadramento de recursos hídricos;</a:t>
            </a:r>
          </a:p>
          <a:p>
            <a:r>
              <a:rPr lang="pt-BR" sz="1200" dirty="0">
                <a:latin typeface="+mn-lt"/>
              </a:rPr>
              <a:t>3. Gestão administrativa e financeira;</a:t>
            </a:r>
          </a:p>
          <a:p>
            <a:r>
              <a:rPr lang="pt-BR" sz="1200" dirty="0">
                <a:latin typeface="+mn-lt"/>
              </a:rPr>
              <a:t>4. Regulação de uso;</a:t>
            </a:r>
          </a:p>
          <a:p>
            <a:r>
              <a:rPr lang="pt-BR" sz="1200" dirty="0">
                <a:latin typeface="+mn-lt"/>
              </a:rPr>
              <a:t>5. Gestão da informação em recursos hídricos;</a:t>
            </a:r>
          </a:p>
          <a:p>
            <a:r>
              <a:rPr lang="pt-BR" sz="1200" dirty="0">
                <a:latin typeface="+mn-lt"/>
              </a:rPr>
              <a:t>6. Educação, capacitação, comunicação e participação social;</a:t>
            </a:r>
          </a:p>
          <a:p>
            <a:r>
              <a:rPr lang="pt-BR" sz="1200" dirty="0">
                <a:latin typeface="+mn-lt"/>
              </a:rPr>
              <a:t>7. Mediação e arbitragem de conflitos;</a:t>
            </a:r>
          </a:p>
          <a:p>
            <a:r>
              <a:rPr lang="pt-BR" sz="1200" dirty="0">
                <a:latin typeface="+mn-lt"/>
              </a:rPr>
              <a:t>8. Cobrança;</a:t>
            </a:r>
          </a:p>
          <a:p>
            <a:r>
              <a:rPr lang="pt-BR" sz="1200" dirty="0">
                <a:latin typeface="+mn-lt"/>
              </a:rPr>
              <a:t>9. Regulação de segurança de barragens;</a:t>
            </a:r>
          </a:p>
          <a:p>
            <a:r>
              <a:rPr lang="pt-BR" sz="1200" dirty="0">
                <a:latin typeface="+mn-lt"/>
              </a:rPr>
              <a:t>10. Fiscalização de uso dos recursos hídricos e de segurança de barragens;</a:t>
            </a:r>
          </a:p>
          <a:p>
            <a:r>
              <a:rPr lang="pt-BR" sz="1200" dirty="0">
                <a:latin typeface="+mn-lt"/>
              </a:rPr>
              <a:t>11. Monitoramento hidrológico e eventos críticos.</a:t>
            </a:r>
          </a:p>
        </p:txBody>
      </p:sp>
    </p:spTree>
    <p:extLst>
      <p:ext uri="{BB962C8B-B14F-4D97-AF65-F5344CB8AC3E}">
        <p14:creationId xmlns:p14="http://schemas.microsoft.com/office/powerpoint/2010/main" val="14238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7417</TotalTime>
  <Words>1834</Words>
  <Application>Microsoft Office PowerPoint</Application>
  <PresentationFormat>Apresentação na tela (4:3)</PresentationFormat>
  <Paragraphs>214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2_Personalizar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mgoncalves</dc:creator>
  <cp:lastModifiedBy>Marcia Maria Chaves</cp:lastModifiedBy>
  <cp:revision>653</cp:revision>
  <dcterms:created xsi:type="dcterms:W3CDTF">2011-08-18T19:42:16Z</dcterms:created>
  <dcterms:modified xsi:type="dcterms:W3CDTF">2017-11-16T13:21:52Z</dcterms:modified>
</cp:coreProperties>
</file>