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0" r:id="rId7"/>
    <p:sldId id="263" r:id="rId8"/>
    <p:sldId id="271" r:id="rId9"/>
    <p:sldId id="264" r:id="rId10"/>
    <p:sldId id="265" r:id="rId11"/>
    <p:sldId id="266" r:id="rId12"/>
    <p:sldId id="272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94"/>
  </p:normalViewPr>
  <p:slideViewPr>
    <p:cSldViewPr snapToGrid="0" snapToObjects="1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luisa@sp.gov.br" TargetMode="External"/><Relationship Id="rId2" Type="http://schemas.openxmlformats.org/officeDocument/2006/relationships/hyperlink" Target="mailto:na_daneluzzi@hot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8275B-0728-934E-9A6C-E455478BA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187" y="651781"/>
            <a:ext cx="7913289" cy="3505201"/>
          </a:xfrm>
        </p:spPr>
        <p:txBody>
          <a:bodyPr/>
          <a:lstStyle/>
          <a:p>
            <a:pPr algn="ctr"/>
            <a:br>
              <a:rPr lang="pt-BR" sz="4000" b="1" dirty="0"/>
            </a:br>
            <a:br>
              <a:rPr lang="pt-BR" sz="4000" b="1" dirty="0"/>
            </a:br>
            <a:r>
              <a:rPr lang="pt-BR" sz="4000" b="1" dirty="0"/>
              <a:t> </a:t>
            </a:r>
            <a:r>
              <a:rPr lang="pt-BR" sz="4000" b="1" dirty="0">
                <a:solidFill>
                  <a:srgbClr val="00B050"/>
                </a:solidFill>
              </a:rPr>
              <a:t>ANÁLISE DE PESQUISAS SOBRE PRÁTICAS DE EDUCAÇÃO AMBIENTAL EM RECURSOS HÍDRICOS </a:t>
            </a:r>
            <a:br>
              <a:rPr lang="pt-BR" sz="4000" b="1" dirty="0"/>
            </a:br>
            <a:endParaRPr lang="pt-BR" sz="4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E6F20-AD55-9B4D-9212-E05370394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5021" y="4465850"/>
            <a:ext cx="7999954" cy="190637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Natália Silva Daneluzzi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Escola de Engenharia de Piracicaba (EEP)</a:t>
            </a:r>
          </a:p>
          <a:p>
            <a:pPr algn="ctr"/>
            <a:endParaRPr lang="pt-BR" sz="2400" dirty="0">
              <a:solidFill>
                <a:schemeClr val="tx1"/>
              </a:solidFill>
            </a:endParaRP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 Maria Luísa Bonazzi Palmieri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Instituto de Pesquisas Ambientais (IPA)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6749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A5F4D6-2879-7B40-88B9-688CC8A23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05" y="68362"/>
            <a:ext cx="8727923" cy="646611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00B050"/>
                </a:solidFill>
              </a:rPr>
              <a:t>Práticas educativas abordadas nos artigos analisados:</a:t>
            </a:r>
          </a:p>
          <a:p>
            <a:pPr marL="0" indent="0" algn="just">
              <a:buNone/>
            </a:pPr>
            <a:endParaRPr lang="pt-BR" sz="1000" b="1" dirty="0"/>
          </a:p>
          <a:p>
            <a:pPr marL="0" indent="0" algn="just">
              <a:buNone/>
            </a:pPr>
            <a:r>
              <a:rPr lang="pt-BR" sz="2000" b="1" dirty="0"/>
              <a:t>T1: </a:t>
            </a:r>
            <a:r>
              <a:rPr lang="pt-BR" sz="2000" dirty="0">
                <a:solidFill>
                  <a:schemeClr val="tx1"/>
                </a:solidFill>
              </a:rPr>
              <a:t>Caderno Metodológico do Programa Nacional de Educação Ambiental e Mobilização Social em Saneamento (PEAMSS) - Ações mobilizadoras para elaboração de plano estratégico;</a:t>
            </a:r>
          </a:p>
          <a:p>
            <a:pPr marL="0" indent="0" algn="just">
              <a:buNone/>
            </a:pPr>
            <a:endParaRPr lang="pt-BR" sz="1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000" b="1" dirty="0">
                <a:solidFill>
                  <a:schemeClr val="tx1"/>
                </a:solidFill>
              </a:rPr>
              <a:t>T2: </a:t>
            </a:r>
            <a:r>
              <a:rPr lang="pt-BR" sz="2000" dirty="0">
                <a:solidFill>
                  <a:schemeClr val="tx1"/>
                </a:solidFill>
              </a:rPr>
              <a:t>Palestras, Vídeos, Dinâmicas, Oficinas, Plantio de Mudas – Córrego próximo à escola;</a:t>
            </a:r>
          </a:p>
          <a:p>
            <a:pPr marL="0" indent="0" algn="just">
              <a:buNone/>
            </a:pPr>
            <a:endParaRPr lang="pt-BR" sz="1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000" b="1" dirty="0">
                <a:solidFill>
                  <a:schemeClr val="tx1"/>
                </a:solidFill>
              </a:rPr>
              <a:t>T3: </a:t>
            </a:r>
            <a:r>
              <a:rPr lang="pt-BR" sz="2000" dirty="0">
                <a:solidFill>
                  <a:schemeClr val="tx1"/>
                </a:solidFill>
              </a:rPr>
              <a:t>Sistema de captação e canalização da água dos climatizadores de ar para a cisterna da instituição, palestras;</a:t>
            </a:r>
          </a:p>
          <a:p>
            <a:pPr marL="0" indent="0" algn="just">
              <a:buNone/>
            </a:pPr>
            <a:endParaRPr lang="pt-BR" sz="1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000" b="1" dirty="0">
                <a:solidFill>
                  <a:schemeClr val="tx1"/>
                </a:solidFill>
              </a:rPr>
              <a:t>T4: “</a:t>
            </a:r>
            <a:r>
              <a:rPr lang="pt-BR" sz="2000" dirty="0">
                <a:solidFill>
                  <a:schemeClr val="tx1"/>
                </a:solidFill>
              </a:rPr>
              <a:t>Passeio interacional” na escola e entorno, mapa mental, dinâmicas, maquetes e mural sobre os recursos hídricos; </a:t>
            </a:r>
          </a:p>
          <a:p>
            <a:pPr marL="0" indent="0" algn="just">
              <a:buNone/>
            </a:pPr>
            <a:endParaRPr lang="pt-BR" sz="1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000" b="1" dirty="0">
                <a:solidFill>
                  <a:schemeClr val="tx1"/>
                </a:solidFill>
              </a:rPr>
              <a:t>T5: </a:t>
            </a:r>
            <a:r>
              <a:rPr lang="pt-BR" sz="2000" dirty="0">
                <a:solidFill>
                  <a:schemeClr val="tx1"/>
                </a:solidFill>
              </a:rPr>
              <a:t>Análise dos sistemas de abastecimento do campus, cartazes de boas práticas de preservação e reuso dos recursos hídricos;</a:t>
            </a:r>
          </a:p>
          <a:p>
            <a:pPr marL="0" indent="0" algn="just">
              <a:buNone/>
            </a:pPr>
            <a:endParaRPr lang="pt-BR" sz="1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000" b="1" dirty="0">
                <a:solidFill>
                  <a:schemeClr val="tx1"/>
                </a:solidFill>
              </a:rPr>
              <a:t>T6: </a:t>
            </a:r>
            <a:r>
              <a:rPr lang="pt-BR" sz="2000" dirty="0">
                <a:solidFill>
                  <a:schemeClr val="tx1"/>
                </a:solidFill>
              </a:rPr>
              <a:t>Instalação de cisterna, caminhada dos alunos pela escola para conhecer a cisterna e seus benefícios (aulas de Ciências).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876A5-8D9E-4E7D-9FFA-D9418322F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32" t="16509" r="35179" b="14285"/>
          <a:stretch/>
        </p:blipFill>
        <p:spPr>
          <a:xfrm>
            <a:off x="9925987" y="707572"/>
            <a:ext cx="2266013" cy="3197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2395CE-528E-4B84-90DB-F02445EF99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53" t="33968" r="29911" b="40476"/>
          <a:stretch/>
        </p:blipFill>
        <p:spPr>
          <a:xfrm>
            <a:off x="9925987" y="3904924"/>
            <a:ext cx="2266013" cy="209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90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632E24-1929-1C45-AE22-4696688E8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42" y="544390"/>
            <a:ext cx="9280482" cy="6194738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3500" b="1" dirty="0">
                <a:solidFill>
                  <a:srgbClr val="00B050"/>
                </a:solidFill>
              </a:rPr>
              <a:t>Macrotendência da EA presente nas práticas analisadas:</a:t>
            </a:r>
          </a:p>
          <a:p>
            <a:pPr marL="0" indent="0">
              <a:buNone/>
            </a:pPr>
            <a:endParaRPr lang="pt-BR" sz="1600" b="1" dirty="0"/>
          </a:p>
          <a:p>
            <a:pPr marL="0" indent="0">
              <a:buNone/>
            </a:pPr>
            <a:r>
              <a:rPr lang="pt-BR" sz="3500" dirty="0">
                <a:solidFill>
                  <a:schemeClr val="tx1"/>
                </a:solidFill>
              </a:rPr>
              <a:t>O T2: aproximação da </a:t>
            </a:r>
            <a:r>
              <a:rPr lang="pt-BR" sz="3500" b="1" dirty="0">
                <a:solidFill>
                  <a:srgbClr val="00B050"/>
                </a:solidFill>
              </a:rPr>
              <a:t>conservacionista </a:t>
            </a:r>
            <a:r>
              <a:rPr lang="pt-BR" sz="3500" b="1" dirty="0">
                <a:solidFill>
                  <a:schemeClr val="tx1"/>
                </a:solidFill>
              </a:rPr>
              <a:t>- </a:t>
            </a:r>
            <a:r>
              <a:rPr lang="pt-BR" sz="3500" dirty="0">
                <a:solidFill>
                  <a:schemeClr val="tx1"/>
                </a:solidFill>
              </a:rPr>
              <a:t>foco na importância da </a:t>
            </a:r>
            <a:r>
              <a:rPr lang="pt-BR" sz="3500" b="1" dirty="0">
                <a:solidFill>
                  <a:srgbClr val="00B050"/>
                </a:solidFill>
              </a:rPr>
              <a:t>conservação</a:t>
            </a:r>
            <a:r>
              <a:rPr lang="pt-BR" sz="3500" dirty="0"/>
              <a:t> </a:t>
            </a:r>
            <a:r>
              <a:rPr lang="pt-BR" sz="3500" dirty="0">
                <a:solidFill>
                  <a:schemeClr val="tx1"/>
                </a:solidFill>
              </a:rPr>
              <a:t>do córrego próximo à escola; </a:t>
            </a:r>
          </a:p>
          <a:p>
            <a:pPr marL="0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3500" dirty="0">
                <a:solidFill>
                  <a:schemeClr val="tx1"/>
                </a:solidFill>
              </a:rPr>
              <a:t>T3, T5 e T6: aproximação da </a:t>
            </a:r>
            <a:r>
              <a:rPr lang="pt-BR" sz="3500" b="1" dirty="0">
                <a:solidFill>
                  <a:srgbClr val="00B050"/>
                </a:solidFill>
              </a:rPr>
              <a:t>pragmática </a:t>
            </a:r>
            <a:r>
              <a:rPr lang="pt-BR" sz="3500" b="1" dirty="0">
                <a:solidFill>
                  <a:schemeClr val="tx1"/>
                </a:solidFill>
              </a:rPr>
              <a:t>-</a:t>
            </a:r>
            <a:r>
              <a:rPr lang="pt-BR" sz="3500" dirty="0">
                <a:solidFill>
                  <a:schemeClr val="tx1"/>
                </a:solidFill>
              </a:rPr>
              <a:t> abordagem do tema superficial e focada na construção de </a:t>
            </a:r>
            <a:r>
              <a:rPr lang="pt-BR" sz="3500" b="1" dirty="0">
                <a:solidFill>
                  <a:srgbClr val="00B050"/>
                </a:solidFill>
              </a:rPr>
              <a:t>soluções tecnológicas</a:t>
            </a:r>
            <a:r>
              <a:rPr lang="pt-BR" sz="3500" dirty="0">
                <a:solidFill>
                  <a:schemeClr val="tx1"/>
                </a:solidFill>
              </a:rPr>
              <a:t>, sem um aprofundamento pedagógico sobre as questões socioambientais relativas ao tema, como a desigualdade no acesso à água, as causas da escassez, os interesses socioeconômicos envolvidos e outros aspectos; </a:t>
            </a:r>
          </a:p>
          <a:p>
            <a:pPr marL="0" indent="0" algn="just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3500" dirty="0">
                <a:solidFill>
                  <a:schemeClr val="tx1"/>
                </a:solidFill>
              </a:rPr>
              <a:t>T1 e T4: aproximação da </a:t>
            </a:r>
            <a:r>
              <a:rPr lang="pt-BR" sz="3500" b="1" dirty="0">
                <a:solidFill>
                  <a:srgbClr val="00B050"/>
                </a:solidFill>
              </a:rPr>
              <a:t>crítica;</a:t>
            </a:r>
            <a:r>
              <a:rPr lang="pt-BR" sz="3500" dirty="0"/>
              <a:t> </a:t>
            </a:r>
          </a:p>
          <a:p>
            <a:pPr marL="0" indent="0">
              <a:buNone/>
            </a:pPr>
            <a:r>
              <a:rPr lang="pt-BR" sz="3500" dirty="0">
                <a:solidFill>
                  <a:schemeClr val="tx1"/>
                </a:solidFill>
              </a:rPr>
              <a:t>T1: </a:t>
            </a:r>
            <a:r>
              <a:rPr lang="pt-BR" sz="3500" b="1" dirty="0">
                <a:solidFill>
                  <a:srgbClr val="00B050"/>
                </a:solidFill>
              </a:rPr>
              <a:t>participantes como protagonistas, refletindo criticamente </a:t>
            </a:r>
            <a:r>
              <a:rPr lang="pt-BR" sz="3500" dirty="0">
                <a:solidFill>
                  <a:schemeClr val="tx1"/>
                </a:solidFill>
              </a:rPr>
              <a:t>sobre a situação do saneamento na sua comunidade, </a:t>
            </a:r>
            <a:r>
              <a:rPr lang="pt-BR" sz="3500" b="1" dirty="0">
                <a:solidFill>
                  <a:srgbClr val="00B050"/>
                </a:solidFill>
              </a:rPr>
              <a:t>identificando os problemas</a:t>
            </a:r>
            <a:r>
              <a:rPr lang="pt-BR" sz="3500" b="1" dirty="0">
                <a:solidFill>
                  <a:srgbClr val="92D050"/>
                </a:solidFill>
              </a:rPr>
              <a:t> </a:t>
            </a:r>
            <a:r>
              <a:rPr lang="pt-BR" sz="3500" dirty="0">
                <a:solidFill>
                  <a:schemeClr val="tx1"/>
                </a:solidFill>
              </a:rPr>
              <a:t>existentes e se </a:t>
            </a:r>
            <a:r>
              <a:rPr lang="pt-BR" sz="3500" b="1" dirty="0">
                <a:solidFill>
                  <a:srgbClr val="00B050"/>
                </a:solidFill>
              </a:rPr>
              <a:t>mobilizando</a:t>
            </a:r>
            <a:r>
              <a:rPr lang="pt-BR" sz="3500" dirty="0"/>
              <a:t> </a:t>
            </a:r>
            <a:r>
              <a:rPr lang="pt-BR" sz="3500" dirty="0">
                <a:solidFill>
                  <a:schemeClr val="tx1"/>
                </a:solidFill>
              </a:rPr>
              <a:t>em busca de soluções e alternativas;</a:t>
            </a:r>
          </a:p>
          <a:p>
            <a:pPr marL="0" indent="0">
              <a:buNone/>
            </a:pPr>
            <a:r>
              <a:rPr lang="pt-BR" sz="3500" dirty="0">
                <a:solidFill>
                  <a:schemeClr val="tx1"/>
                </a:solidFill>
              </a:rPr>
              <a:t>T4:</a:t>
            </a:r>
            <a:r>
              <a:rPr lang="pt-BR" sz="3500" dirty="0"/>
              <a:t> </a:t>
            </a:r>
            <a:r>
              <a:rPr lang="pt-BR" sz="3500" b="1" dirty="0">
                <a:solidFill>
                  <a:srgbClr val="00B050"/>
                </a:solidFill>
              </a:rPr>
              <a:t>reflexão</a:t>
            </a:r>
            <a:r>
              <a:rPr lang="pt-BR" sz="3500" dirty="0"/>
              <a:t> </a:t>
            </a:r>
            <a:r>
              <a:rPr lang="pt-BR" sz="3500" dirty="0">
                <a:solidFill>
                  <a:schemeClr val="tx1"/>
                </a:solidFill>
              </a:rPr>
              <a:t>sobre a situação dos recursos hídricos no território e </a:t>
            </a:r>
            <a:r>
              <a:rPr lang="pt-BR" sz="3500" b="1" dirty="0">
                <a:solidFill>
                  <a:srgbClr val="00B050"/>
                </a:solidFill>
              </a:rPr>
              <a:t>protagonismo</a:t>
            </a:r>
            <a:r>
              <a:rPr lang="pt-BR" sz="3500" dirty="0"/>
              <a:t> </a:t>
            </a:r>
            <a:r>
              <a:rPr lang="pt-BR" sz="3500" dirty="0">
                <a:solidFill>
                  <a:schemeClr val="tx1"/>
                </a:solidFill>
              </a:rPr>
              <a:t>dos participantes no sentido de </a:t>
            </a:r>
            <a:r>
              <a:rPr lang="pt-BR" sz="3500" b="1" dirty="0">
                <a:solidFill>
                  <a:srgbClr val="00B050"/>
                </a:solidFill>
              </a:rPr>
              <a:t>levantar os problemas </a:t>
            </a:r>
            <a:r>
              <a:rPr lang="pt-BR" sz="3500" dirty="0">
                <a:solidFill>
                  <a:schemeClr val="tx1"/>
                </a:solidFill>
              </a:rPr>
              <a:t>da qualidade de água, desperdício, uso racional e </a:t>
            </a:r>
            <a:r>
              <a:rPr lang="pt-BR" sz="3500" b="1" dirty="0">
                <a:solidFill>
                  <a:srgbClr val="00B050"/>
                </a:solidFill>
              </a:rPr>
              <a:t>possíveis soluções.</a:t>
            </a:r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val="1340357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632E24-1929-1C45-AE22-4696688E8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50" y="921367"/>
            <a:ext cx="9499938" cy="5769219"/>
          </a:xfrm>
        </p:spPr>
        <p:txBody>
          <a:bodyPr>
            <a:noAutofit/>
          </a:bodyPr>
          <a:lstStyle/>
          <a:p>
            <a:pPr algn="just" rtl="0">
              <a:buFont typeface="Wingdings" pitchFamily="2" charset="2"/>
              <a:buChar char="Ø"/>
            </a:pPr>
            <a:r>
              <a:rPr lang="pt-BR" sz="2200" dirty="0">
                <a:solidFill>
                  <a:schemeClr val="tx1"/>
                </a:solidFill>
              </a:rPr>
              <a:t>E</a:t>
            </a:r>
            <a:r>
              <a:rPr lang="pt-BR" sz="2200" dirty="0">
                <a:solidFill>
                  <a:schemeClr val="tx1"/>
                </a:solidFill>
                <a:effectLst/>
              </a:rPr>
              <a:t>studo da </a:t>
            </a:r>
            <a:r>
              <a:rPr lang="pt-BR" sz="2200" b="1" dirty="0">
                <a:solidFill>
                  <a:srgbClr val="00B050"/>
                </a:solidFill>
                <a:effectLst/>
              </a:rPr>
              <a:t>realidade local </a:t>
            </a:r>
            <a:r>
              <a:rPr lang="pt-BR" sz="2200" dirty="0">
                <a:solidFill>
                  <a:schemeClr val="tx1"/>
                </a:solidFill>
                <a:effectLst/>
              </a:rPr>
              <a:t>- sentimento de</a:t>
            </a:r>
            <a:r>
              <a:rPr lang="pt-BR" sz="2200" dirty="0">
                <a:effectLst/>
              </a:rPr>
              <a:t> </a:t>
            </a:r>
            <a:r>
              <a:rPr lang="pt-BR" sz="2200" b="1" dirty="0">
                <a:solidFill>
                  <a:srgbClr val="00B050"/>
                </a:solidFill>
                <a:effectLst/>
              </a:rPr>
              <a:t>pertencimento</a:t>
            </a:r>
            <a:r>
              <a:rPr lang="pt-BR" sz="2200" dirty="0">
                <a:effectLst/>
              </a:rPr>
              <a:t> </a:t>
            </a:r>
            <a:r>
              <a:rPr lang="pt-BR" sz="2200" dirty="0">
                <a:solidFill>
                  <a:schemeClr val="tx1"/>
                </a:solidFill>
                <a:effectLst/>
              </a:rPr>
              <a:t>e</a:t>
            </a:r>
            <a:r>
              <a:rPr lang="pt-BR" sz="2200" dirty="0">
                <a:effectLst/>
              </a:rPr>
              <a:t> </a:t>
            </a:r>
            <a:r>
              <a:rPr lang="pt-BR" sz="2200" b="1" dirty="0">
                <a:solidFill>
                  <a:srgbClr val="00B050"/>
                </a:solidFill>
                <a:effectLst/>
              </a:rPr>
              <a:t>envolvimento</a:t>
            </a:r>
            <a:r>
              <a:rPr lang="pt-BR" sz="2200" dirty="0">
                <a:effectLst/>
              </a:rPr>
              <a:t> </a:t>
            </a:r>
            <a:r>
              <a:rPr lang="pt-BR" sz="2200" dirty="0">
                <a:solidFill>
                  <a:schemeClr val="tx1"/>
                </a:solidFill>
                <a:effectLst/>
              </a:rPr>
              <a:t>dos participantes na melhoria da realidade. Segundo </a:t>
            </a:r>
            <a:r>
              <a:rPr lang="pt-BR" sz="2200" b="1" dirty="0">
                <a:solidFill>
                  <a:srgbClr val="00B050"/>
                </a:solidFill>
                <a:effectLst/>
              </a:rPr>
              <a:t>PNEA</a:t>
            </a:r>
            <a:r>
              <a:rPr lang="pt-BR" sz="2200" dirty="0">
                <a:solidFill>
                  <a:schemeClr val="tx1"/>
                </a:solidFill>
                <a:effectLst/>
              </a:rPr>
              <a:t>: questões ambientais locais, regionais, nacionais e globais abordadas de forma</a:t>
            </a:r>
            <a:r>
              <a:rPr lang="pt-BR" sz="2200" dirty="0">
                <a:effectLst/>
              </a:rPr>
              <a:t> </a:t>
            </a:r>
            <a:r>
              <a:rPr lang="pt-BR" sz="2200" b="1" dirty="0">
                <a:solidFill>
                  <a:srgbClr val="00B050"/>
                </a:solidFill>
                <a:effectLst/>
              </a:rPr>
              <a:t>articulada</a:t>
            </a:r>
            <a:r>
              <a:rPr lang="pt-BR" sz="2200" dirty="0">
                <a:solidFill>
                  <a:schemeClr val="tx1"/>
                </a:solidFill>
                <a:effectLst/>
              </a:rPr>
              <a:t>, o que não foi observado; </a:t>
            </a:r>
          </a:p>
          <a:p>
            <a:pPr marL="0" indent="0" algn="just" rtl="0">
              <a:buNone/>
            </a:pPr>
            <a:endParaRPr lang="pt-BR" sz="2200" dirty="0">
              <a:effectLst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200" b="1" i="0" dirty="0">
                <a:solidFill>
                  <a:srgbClr val="00B050"/>
                </a:solidFill>
                <a:effectLst/>
              </a:rPr>
              <a:t>Bacia hidrográfica </a:t>
            </a:r>
            <a:r>
              <a:rPr lang="pt-BR" sz="2200" b="0" i="0" dirty="0">
                <a:solidFill>
                  <a:schemeClr val="tx1"/>
                </a:solidFill>
                <a:effectLst/>
              </a:rPr>
              <a:t>como unidade de planejamento e gestão (princípio  da Política Nacional de RH): não abordada, com exceção do T1</a:t>
            </a:r>
            <a:r>
              <a:rPr lang="pt-BR" sz="2200" dirty="0">
                <a:solidFill>
                  <a:schemeClr val="tx1"/>
                </a:solidFill>
              </a:rPr>
              <a:t>;</a:t>
            </a:r>
            <a:endParaRPr lang="pt-BR" sz="2200" b="0" i="0" dirty="0">
              <a:solidFill>
                <a:schemeClr val="tx1"/>
              </a:solidFill>
              <a:effectLst/>
            </a:endParaRPr>
          </a:p>
          <a:p>
            <a:pPr algn="just"/>
            <a:endParaRPr lang="pt-BR" sz="2200" b="0" i="0" dirty="0">
              <a:effectLst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200" b="1" dirty="0">
                <a:solidFill>
                  <a:srgbClr val="00B050"/>
                </a:solidFill>
              </a:rPr>
              <a:t>Potencialidades da</a:t>
            </a:r>
            <a:r>
              <a:rPr lang="pt-BR" sz="2200" b="1" i="0" dirty="0">
                <a:solidFill>
                  <a:srgbClr val="00B050"/>
                </a:solidFill>
                <a:effectLst/>
              </a:rPr>
              <a:t> compreensão da bacia hidrográfica em trabalhos de EA</a:t>
            </a:r>
            <a:r>
              <a:rPr lang="pt-BR" sz="2200" b="0" i="0" dirty="0">
                <a:solidFill>
                  <a:schemeClr val="tx1"/>
                </a:solidFill>
                <a:effectLst/>
              </a:rPr>
              <a:t>: relação entre as consequências das ações de cada ator social em todo um território, entendimento de que as </a:t>
            </a:r>
            <a:r>
              <a:rPr lang="pt-BR" sz="2200" b="1" i="0" dirty="0">
                <a:solidFill>
                  <a:srgbClr val="00B050"/>
                </a:solidFill>
                <a:effectLst/>
              </a:rPr>
              <a:t>ações individuais são importantes mas insuficientes</a:t>
            </a:r>
            <a:r>
              <a:rPr lang="pt-BR" sz="2200" b="0" i="0" dirty="0">
                <a:solidFill>
                  <a:schemeClr val="tx1"/>
                </a:solidFill>
                <a:effectLst/>
              </a:rPr>
              <a:t>, enfatizando-se a importância da cooperação e de</a:t>
            </a:r>
            <a:r>
              <a:rPr lang="pt-BR" sz="2200" b="0" i="0" dirty="0">
                <a:effectLst/>
              </a:rPr>
              <a:t> </a:t>
            </a:r>
            <a:r>
              <a:rPr lang="pt-BR" sz="2200" b="1" i="0" dirty="0">
                <a:solidFill>
                  <a:srgbClr val="00B050"/>
                </a:solidFill>
                <a:effectLst/>
              </a:rPr>
              <a:t>políticas públicas construídas </a:t>
            </a:r>
            <a:r>
              <a:rPr lang="pt-BR" sz="2200" b="1" i="0" dirty="0" err="1">
                <a:solidFill>
                  <a:srgbClr val="00B050"/>
                </a:solidFill>
                <a:effectLst/>
              </a:rPr>
              <a:t>participativamente</a:t>
            </a:r>
            <a:r>
              <a:rPr lang="pt-BR" sz="2200" b="1" dirty="0">
                <a:solidFill>
                  <a:srgbClr val="92D050"/>
                </a:solidFill>
              </a:rPr>
              <a:t> </a:t>
            </a:r>
            <a:r>
              <a:rPr lang="pt-BR" sz="2200" dirty="0"/>
              <a:t>- </a:t>
            </a:r>
            <a:r>
              <a:rPr lang="pt-BR" sz="2200" b="0" i="0" dirty="0">
                <a:effectLst/>
              </a:rPr>
              <a:t> </a:t>
            </a:r>
            <a:r>
              <a:rPr lang="pt-BR" sz="2200" b="0" i="0" dirty="0">
                <a:solidFill>
                  <a:schemeClr val="tx1"/>
                </a:solidFill>
                <a:effectLst/>
              </a:rPr>
              <a:t>papel dos comitês de bacia.</a:t>
            </a:r>
          </a:p>
          <a:p>
            <a:pPr marL="0" indent="0">
              <a:buNone/>
            </a:pPr>
            <a:endParaRPr lang="pt-BR" sz="2200" dirty="0"/>
          </a:p>
          <a:p>
            <a:endParaRPr lang="pt-BR" sz="2200" dirty="0"/>
          </a:p>
        </p:txBody>
      </p:sp>
      <p:pic>
        <p:nvPicPr>
          <p:cNvPr id="4" name="Imagem 14" descr="bacia1 (1).jpg">
            <a:extLst>
              <a:ext uri="{FF2B5EF4-FFF2-40B4-BE49-F238E27FC236}">
                <a16:creationId xmlns:a16="http://schemas.microsoft.com/office/drawing/2014/main" id="{68A1BCEB-1CE8-4B3E-9D82-6C60EA4A66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42624" y="4591646"/>
            <a:ext cx="2324091" cy="16331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tângulo 13">
            <a:extLst>
              <a:ext uri="{FF2B5EF4-FFF2-40B4-BE49-F238E27FC236}">
                <a16:creationId xmlns:a16="http://schemas.microsoft.com/office/drawing/2014/main" id="{2FCA3450-3A7D-422C-98DA-1FAA238A94E1}"/>
              </a:ext>
            </a:extLst>
          </p:cNvPr>
          <p:cNvSpPr/>
          <p:nvPr/>
        </p:nvSpPr>
        <p:spPr>
          <a:xfrm>
            <a:off x="9936890" y="3136612"/>
            <a:ext cx="2135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latin typeface="Arial" pitchFamily="34" charset="0"/>
                <a:cs typeface="Arial" pitchFamily="34" charset="0"/>
              </a:rPr>
              <a:t>Fonte: http://cbhdoriocearamirim.blogspot.com/2011/07/o-que-e-um-comite-de-bacia-hidrografica.html</a:t>
            </a:r>
          </a:p>
        </p:txBody>
      </p:sp>
      <p:pic>
        <p:nvPicPr>
          <p:cNvPr id="6" name="Picture 4" descr="Resultado de imagem para comitÃªs de bacia hidrogrÃ¡fica">
            <a:extLst>
              <a:ext uri="{FF2B5EF4-FFF2-40B4-BE49-F238E27FC236}">
                <a16:creationId xmlns:a16="http://schemas.microsoft.com/office/drawing/2014/main" id="{3CAA1CAC-14D5-43F2-B6BE-97625CEA6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8034" y="403949"/>
            <a:ext cx="2413963" cy="2667000"/>
          </a:xfrm>
          <a:prstGeom prst="rect">
            <a:avLst/>
          </a:prstGeom>
          <a:noFill/>
        </p:spPr>
      </p:pic>
      <p:sp>
        <p:nvSpPr>
          <p:cNvPr id="7" name="Retângulo 13">
            <a:extLst>
              <a:ext uri="{FF2B5EF4-FFF2-40B4-BE49-F238E27FC236}">
                <a16:creationId xmlns:a16="http://schemas.microsoft.com/office/drawing/2014/main" id="{0281A2B1-3412-4A6C-984B-86BFBA66AF9B}"/>
              </a:ext>
            </a:extLst>
          </p:cNvPr>
          <p:cNvSpPr/>
          <p:nvPr/>
        </p:nvSpPr>
        <p:spPr>
          <a:xfrm>
            <a:off x="9936890" y="6356170"/>
            <a:ext cx="21355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 err="1">
                <a:latin typeface="Arial" pitchFamily="34" charset="0"/>
                <a:cs typeface="Arial" pitchFamily="34" charset="0"/>
              </a:rPr>
              <a:t>Fonte:Agência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> das Bacias PCJ</a:t>
            </a:r>
          </a:p>
        </p:txBody>
      </p:sp>
    </p:spTree>
    <p:extLst>
      <p:ext uri="{BB962C8B-B14F-4D97-AF65-F5344CB8AC3E}">
        <p14:creationId xmlns:p14="http://schemas.microsoft.com/office/powerpoint/2010/main" val="2334102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AE6DF-82CA-914A-9406-88754EA0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00B050"/>
                </a:solidFill>
              </a:rPr>
              <a:t>CONCLUSÃO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61479A-F206-764F-8B1F-C4EDE4A9D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2805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400" b="1" dirty="0">
                <a:solidFill>
                  <a:srgbClr val="00B050"/>
                </a:solidFill>
              </a:rPr>
              <a:t>Faltam pesquisas </a:t>
            </a:r>
            <a:r>
              <a:rPr lang="pt-BR" sz="2400" dirty="0">
                <a:solidFill>
                  <a:schemeClr val="tx1"/>
                </a:solidFill>
              </a:rPr>
              <a:t>sobre ações de EA voltadas aos RH e há necessidade de se </a:t>
            </a:r>
            <a:r>
              <a:rPr lang="pt-BR" sz="2400" b="1" dirty="0">
                <a:solidFill>
                  <a:srgbClr val="00B050"/>
                </a:solidFill>
              </a:rPr>
              <a:t>repensar as práticas </a:t>
            </a:r>
            <a:r>
              <a:rPr lang="pt-BR" sz="2400" dirty="0">
                <a:solidFill>
                  <a:schemeClr val="tx1"/>
                </a:solidFill>
              </a:rPr>
              <a:t>existentes a partir de uma </a:t>
            </a:r>
            <a:r>
              <a:rPr lang="pt-BR" sz="2400" b="1" dirty="0">
                <a:solidFill>
                  <a:srgbClr val="00B050"/>
                </a:solidFill>
              </a:rPr>
              <a:t>visão crítica</a:t>
            </a:r>
            <a:r>
              <a:rPr lang="pt-BR" sz="2400" dirty="0">
                <a:solidFill>
                  <a:schemeClr val="tx1"/>
                </a:solidFill>
              </a:rPr>
              <a:t>, visto que é fundamental levar em consideração as causas e consequências dos problemas relacionados aos recursos hídricos, as quais se relacionam com desigualdades sociais, as questões políticas, culturais e econômicas, bem como </a:t>
            </a:r>
            <a:r>
              <a:rPr lang="pt-BR" sz="2400" b="1" dirty="0">
                <a:solidFill>
                  <a:srgbClr val="00B050"/>
                </a:solidFill>
              </a:rPr>
              <a:t>envolver toda a comunidade na construção</a:t>
            </a:r>
            <a:r>
              <a:rPr lang="pt-BR" sz="2400" dirty="0"/>
              <a:t> </a:t>
            </a:r>
            <a:r>
              <a:rPr lang="pt-BR" sz="2400" dirty="0">
                <a:solidFill>
                  <a:schemeClr val="tx1"/>
                </a:solidFill>
              </a:rPr>
              <a:t>de sociedades hidricamente sustentáveis, socialmente justas e ambientalmente responsáveis.</a:t>
            </a:r>
            <a:r>
              <a:rPr lang="pt-BR" sz="2400" dirty="0"/>
              <a:t> 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tx1"/>
                </a:solidFill>
              </a:rPr>
              <a:t>A abordagem do conceito de </a:t>
            </a:r>
            <a:r>
              <a:rPr lang="pt-BR" sz="2400" b="1" dirty="0">
                <a:solidFill>
                  <a:srgbClr val="00B050"/>
                </a:solidFill>
              </a:rPr>
              <a:t>bacia hidrográfica </a:t>
            </a:r>
            <a:r>
              <a:rPr lang="pt-BR" sz="2400" dirty="0">
                <a:solidFill>
                  <a:schemeClr val="tx1"/>
                </a:solidFill>
              </a:rPr>
              <a:t>possui grande potencial pedagógico, podendo</a:t>
            </a:r>
            <a:r>
              <a:rPr lang="pt-BR" sz="2400" dirty="0"/>
              <a:t> </a:t>
            </a:r>
            <a:r>
              <a:rPr lang="pt-BR" sz="2400" b="1" dirty="0">
                <a:solidFill>
                  <a:srgbClr val="00B050"/>
                </a:solidFill>
              </a:rPr>
              <a:t>articular a realidade local com contextos mais amplos</a:t>
            </a:r>
            <a:r>
              <a:rPr lang="pt-BR" sz="2400" dirty="0">
                <a:solidFill>
                  <a:schemeClr val="tx1"/>
                </a:solidFill>
              </a:rPr>
              <a:t>, valorizar a cooperação e a ação coletiva e cidadã.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5483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83C23D-3C71-5846-89E9-44A939AD2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935" y="360532"/>
            <a:ext cx="8596668" cy="1320800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00B050"/>
                </a:solidFill>
              </a:rPr>
              <a:t>OBRIGADA!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D388E1-91B6-4373-862C-7EB28AFE625E}"/>
              </a:ext>
            </a:extLst>
          </p:cNvPr>
          <p:cNvSpPr txBox="1">
            <a:spLocks/>
          </p:cNvSpPr>
          <p:nvPr/>
        </p:nvSpPr>
        <p:spPr>
          <a:xfrm>
            <a:off x="1001171" y="1979825"/>
            <a:ext cx="7999954" cy="1906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>
                <a:solidFill>
                  <a:schemeClr val="tx1"/>
                </a:solidFill>
              </a:rPr>
              <a:t>Natália Silva Daneluzzi</a:t>
            </a:r>
          </a:p>
          <a:p>
            <a:pPr marL="0" indent="0" algn="ctr">
              <a:buNone/>
            </a:pPr>
            <a:r>
              <a:rPr lang="pt-BR" sz="2400" dirty="0">
                <a:solidFill>
                  <a:schemeClr val="tx1"/>
                </a:solidFill>
              </a:rPr>
              <a:t>Escola de Engenharia de Piracicaba (EEP)</a:t>
            </a:r>
          </a:p>
          <a:p>
            <a:pPr marL="0" indent="0" algn="ctr">
              <a:buNone/>
            </a:pPr>
            <a:r>
              <a:rPr lang="pt-BR" sz="2400" dirty="0">
                <a:hlinkClick r:id="rId2"/>
              </a:rPr>
              <a:t>na_daneluzzi@hotmail.com</a:t>
            </a:r>
            <a:r>
              <a:rPr lang="pt-BR" sz="2400" dirty="0"/>
              <a:t> </a:t>
            </a:r>
          </a:p>
          <a:p>
            <a:pPr algn="ctr"/>
            <a:endParaRPr lang="pt-BR" sz="2400" dirty="0"/>
          </a:p>
          <a:p>
            <a:pPr marL="0" indent="0" algn="ctr">
              <a:buNone/>
            </a:pPr>
            <a:r>
              <a:rPr lang="pt-BR" sz="2400" dirty="0">
                <a:solidFill>
                  <a:schemeClr val="tx1"/>
                </a:solidFill>
              </a:rPr>
              <a:t>Maria Luísa Bonazzi Palmieri </a:t>
            </a:r>
          </a:p>
          <a:p>
            <a:pPr marL="0" indent="0" algn="ctr">
              <a:buNone/>
            </a:pPr>
            <a:r>
              <a:rPr lang="pt-BR" sz="2400" dirty="0">
                <a:solidFill>
                  <a:schemeClr val="tx1"/>
                </a:solidFill>
              </a:rPr>
              <a:t>Instituto de Pesquisas Ambientais (IPA)</a:t>
            </a:r>
          </a:p>
          <a:p>
            <a:pPr marL="0" indent="0" algn="ctr">
              <a:buNone/>
            </a:pPr>
            <a:r>
              <a:rPr lang="pt-BR" sz="2400" dirty="0">
                <a:solidFill>
                  <a:schemeClr val="tx1"/>
                </a:solidFill>
                <a:hlinkClick r:id="rId3"/>
              </a:rPr>
              <a:t>marialuisa@sp.gov.br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5749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B43F2-F516-0C42-A981-EB855A98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8392"/>
            <a:ext cx="8596668" cy="1320800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00B050"/>
                </a:solidFill>
              </a:rPr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F134F6-993A-8C49-8431-C144804D0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174" y="896050"/>
            <a:ext cx="8596668" cy="388077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</a:rPr>
              <a:t>A quantidade e a qualidade da</a:t>
            </a:r>
            <a:r>
              <a:rPr lang="pt-BR" sz="2000" dirty="0"/>
              <a:t> </a:t>
            </a:r>
            <a:r>
              <a:rPr lang="pt-BR" sz="2000" b="1" dirty="0">
                <a:solidFill>
                  <a:srgbClr val="00B050"/>
                </a:solidFill>
              </a:rPr>
              <a:t>água</a:t>
            </a:r>
            <a:r>
              <a:rPr lang="pt-BR" sz="2000" dirty="0"/>
              <a:t> </a:t>
            </a:r>
            <a:r>
              <a:rPr lang="pt-BR" sz="2000" dirty="0">
                <a:solidFill>
                  <a:schemeClr val="tx1"/>
                </a:solidFill>
              </a:rPr>
              <a:t>são fundamentais para o </a:t>
            </a:r>
            <a:r>
              <a:rPr lang="pt-BR" sz="2000" b="1" dirty="0">
                <a:solidFill>
                  <a:srgbClr val="00B050"/>
                </a:solidFill>
              </a:rPr>
              <a:t>meio ambiente e a vida humana </a:t>
            </a:r>
            <a:r>
              <a:rPr lang="pt-BR" sz="2000" dirty="0">
                <a:solidFill>
                  <a:schemeClr val="tx1"/>
                </a:solidFill>
              </a:rPr>
              <a:t>e o Brasil é conhecido por sua disponibilidade e grande potencial hídrico;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1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</a:rPr>
              <a:t>Lei nº 9.433/1997 (</a:t>
            </a:r>
            <a:r>
              <a:rPr lang="pt-BR" sz="2000" b="1" dirty="0">
                <a:solidFill>
                  <a:srgbClr val="00B050"/>
                </a:solidFill>
              </a:rPr>
              <a:t>Pol. Nac. de RH</a:t>
            </a:r>
            <a:r>
              <a:rPr lang="pt-BR" sz="2000" dirty="0">
                <a:solidFill>
                  <a:schemeClr val="tx1"/>
                </a:solidFill>
              </a:rPr>
              <a:t>): importância de </a:t>
            </a:r>
            <a:r>
              <a:rPr lang="pt-BR" sz="2000" b="1" dirty="0">
                <a:solidFill>
                  <a:srgbClr val="00B050"/>
                </a:solidFill>
              </a:rPr>
              <a:t>ações preventivas</a:t>
            </a:r>
            <a:r>
              <a:rPr lang="pt-BR" sz="2000" b="1" dirty="0">
                <a:solidFill>
                  <a:srgbClr val="92D050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constantes para diminuir os custos do combate à poluição da água; necessidade de </a:t>
            </a:r>
            <a:r>
              <a:rPr lang="pt-BR" sz="2000" b="1" dirty="0">
                <a:solidFill>
                  <a:srgbClr val="00B050"/>
                </a:solidFill>
              </a:rPr>
              <a:t>prevenção e reversão da degradação </a:t>
            </a:r>
            <a:r>
              <a:rPr lang="pt-BR" sz="2000" dirty="0">
                <a:solidFill>
                  <a:schemeClr val="tx1"/>
                </a:solidFill>
              </a:rPr>
              <a:t>ambiental. - </a:t>
            </a:r>
            <a:r>
              <a:rPr lang="pt-BR" sz="2000" b="1" dirty="0">
                <a:solidFill>
                  <a:srgbClr val="00B050"/>
                </a:solidFill>
              </a:rPr>
              <a:t>Bacia hidrográfica</a:t>
            </a:r>
            <a:r>
              <a:rPr lang="pt-BR" sz="2000" b="1" dirty="0">
                <a:solidFill>
                  <a:srgbClr val="92D050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como unidade territorial (BRASIL, 1997);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1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00B050"/>
                </a:solidFill>
              </a:rPr>
              <a:t>Educação Ambiental: </a:t>
            </a:r>
            <a:r>
              <a:rPr lang="pt-BR" sz="2000" dirty="0">
                <a:solidFill>
                  <a:schemeClr val="tx1"/>
                </a:solidFill>
              </a:rPr>
              <a:t>processos de construção de valores, conhecimentos, competências, habilidades e atitudes relacionadas à conservação ambiental (BRASIL, 1999);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1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</a:rPr>
              <a:t>Elemento fundamental da educação nacional </a:t>
            </a:r>
            <a:r>
              <a:rPr lang="pt-BR" sz="2000" b="1" dirty="0">
                <a:solidFill>
                  <a:srgbClr val="00B050"/>
                </a:solidFill>
              </a:rPr>
              <a:t>formal e não formal</a:t>
            </a:r>
            <a:r>
              <a:rPr lang="pt-BR" sz="2000" dirty="0">
                <a:solidFill>
                  <a:schemeClr val="tx1"/>
                </a:solidFill>
              </a:rPr>
              <a:t>, em </a:t>
            </a:r>
            <a:r>
              <a:rPr lang="pt-BR" sz="2000" b="1" dirty="0">
                <a:solidFill>
                  <a:srgbClr val="00B050"/>
                </a:solidFill>
              </a:rPr>
              <a:t>todos os níveis e modalidades </a:t>
            </a:r>
            <a:r>
              <a:rPr lang="pt-BR" sz="2000" dirty="0">
                <a:solidFill>
                  <a:schemeClr val="tx1"/>
                </a:solidFill>
              </a:rPr>
              <a:t>educacionais de forma articulada - </a:t>
            </a:r>
            <a:r>
              <a:rPr lang="pt-BR" sz="2000" b="1" dirty="0">
                <a:solidFill>
                  <a:srgbClr val="00B050"/>
                </a:solidFill>
              </a:rPr>
              <a:t>direito de todos </a:t>
            </a:r>
            <a:r>
              <a:rPr lang="pt-BR" sz="2000" dirty="0">
                <a:solidFill>
                  <a:schemeClr val="tx1"/>
                </a:solidFill>
              </a:rPr>
              <a:t>os cidadãos e de </a:t>
            </a:r>
            <a:r>
              <a:rPr lang="pt-BR" sz="2000" b="1" dirty="0">
                <a:solidFill>
                  <a:srgbClr val="00B050"/>
                </a:solidFill>
              </a:rPr>
              <a:t>responsabilidade</a:t>
            </a:r>
            <a:r>
              <a:rPr lang="pt-BR" sz="2000" dirty="0"/>
              <a:t> </a:t>
            </a:r>
            <a:r>
              <a:rPr lang="pt-BR" sz="2000" dirty="0">
                <a:solidFill>
                  <a:schemeClr val="tx1"/>
                </a:solidFill>
              </a:rPr>
              <a:t>de todos os entes federados e da sociedade (BRASIL, 1999).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650960-3C25-4815-AB9F-17E804598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28" t="36190" r="31518" b="41746"/>
          <a:stretch/>
        </p:blipFill>
        <p:spPr>
          <a:xfrm>
            <a:off x="10722428" y="261264"/>
            <a:ext cx="1469572" cy="15131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4252DD-BE2C-4493-9D56-E642B9D165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428" t="36191" r="31518" b="41587"/>
          <a:stretch/>
        </p:blipFill>
        <p:spPr>
          <a:xfrm>
            <a:off x="10722428" y="1774378"/>
            <a:ext cx="1469572" cy="1524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86E1C9-8F34-4851-A941-D284C8E06A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803" t="36032" r="32143" b="41746"/>
          <a:stretch/>
        </p:blipFill>
        <p:spPr>
          <a:xfrm>
            <a:off x="10722428" y="3298379"/>
            <a:ext cx="1469572" cy="15240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3289FB-2A1D-47E5-B35E-DC784FF194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822" t="36826" r="32500" b="42432"/>
          <a:stretch/>
        </p:blipFill>
        <p:spPr>
          <a:xfrm>
            <a:off x="10715770" y="4816934"/>
            <a:ext cx="1476229" cy="17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9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B730E5-607C-BA47-8F12-DDB0A47FA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09" y="1185071"/>
            <a:ext cx="8596668" cy="50292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rgbClr val="00B050"/>
                </a:solidFill>
              </a:rPr>
              <a:t>Conservacionista: </a:t>
            </a:r>
            <a:r>
              <a:rPr lang="pt-BR" sz="2200" dirty="0">
                <a:solidFill>
                  <a:schemeClr val="tx1"/>
                </a:solidFill>
              </a:rPr>
              <a:t>base na ecologia e compreende a sensibilização no tocante à natureza, uma relação de </a:t>
            </a:r>
            <a:r>
              <a:rPr lang="pt-BR" sz="2200" b="1" dirty="0">
                <a:solidFill>
                  <a:srgbClr val="00B050"/>
                </a:solidFill>
              </a:rPr>
              <a:t>afeto e preservação</a:t>
            </a:r>
            <a:r>
              <a:rPr lang="pt-BR" sz="2200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2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rgbClr val="00B050"/>
                </a:solidFill>
              </a:rPr>
              <a:t>Pragmática:</a:t>
            </a:r>
            <a:r>
              <a:rPr lang="pt-BR" sz="2200" dirty="0">
                <a:solidFill>
                  <a:srgbClr val="00B050"/>
                </a:solidFill>
              </a:rPr>
              <a:t> </a:t>
            </a:r>
            <a:r>
              <a:rPr lang="pt-BR" sz="2200" dirty="0">
                <a:solidFill>
                  <a:schemeClr val="tx1"/>
                </a:solidFill>
              </a:rPr>
              <a:t>adaptação da conservacionista ao novo contexto social, econômico e tecnológico, voltada às ações para o </a:t>
            </a:r>
            <a:r>
              <a:rPr lang="pt-BR" sz="2200" b="1" dirty="0">
                <a:solidFill>
                  <a:srgbClr val="00B050"/>
                </a:solidFill>
              </a:rPr>
              <a:t>desenvolvimento e consumo sustentável</a:t>
            </a:r>
            <a:r>
              <a:rPr lang="pt-BR" sz="2200" dirty="0">
                <a:solidFill>
                  <a:schemeClr val="tx1"/>
                </a:solidFill>
              </a:rPr>
              <a:t>, não considerando as desigualdades e injustiças sociais; 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2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rgbClr val="00B050"/>
                </a:solidFill>
              </a:rPr>
              <a:t>Crítica:</a:t>
            </a:r>
            <a:r>
              <a:rPr lang="pt-BR" sz="2200" dirty="0">
                <a:solidFill>
                  <a:srgbClr val="00B050"/>
                </a:solidFill>
              </a:rPr>
              <a:t> </a:t>
            </a:r>
            <a:r>
              <a:rPr lang="pt-BR" sz="2200" dirty="0">
                <a:solidFill>
                  <a:schemeClr val="tx1"/>
                </a:solidFill>
              </a:rPr>
              <a:t>perspectiva</a:t>
            </a:r>
            <a:r>
              <a:rPr lang="pt-BR" sz="2200" dirty="0"/>
              <a:t> </a:t>
            </a:r>
            <a:r>
              <a:rPr lang="pt-BR" sz="2200" b="1" dirty="0">
                <a:solidFill>
                  <a:srgbClr val="00B050"/>
                </a:solidFill>
              </a:rPr>
              <a:t>emancipatória</a:t>
            </a:r>
            <a:r>
              <a:rPr lang="pt-BR" sz="2200" dirty="0">
                <a:solidFill>
                  <a:schemeClr val="tx1"/>
                </a:solidFill>
              </a:rPr>
              <a:t>, buscando que o indivíduo </a:t>
            </a:r>
            <a:r>
              <a:rPr lang="pt-BR" sz="2200" b="1" dirty="0">
                <a:solidFill>
                  <a:srgbClr val="00B050"/>
                </a:solidFill>
              </a:rPr>
              <a:t>questione</a:t>
            </a:r>
            <a:r>
              <a:rPr lang="pt-BR" sz="2200" dirty="0"/>
              <a:t> </a:t>
            </a:r>
            <a:r>
              <a:rPr lang="pt-BR" sz="2200" dirty="0">
                <a:solidFill>
                  <a:schemeClr val="tx1"/>
                </a:solidFill>
              </a:rPr>
              <a:t>o meio e o sistema em que está inserido,</a:t>
            </a:r>
            <a:r>
              <a:rPr lang="pt-BR" sz="2200" dirty="0"/>
              <a:t> </a:t>
            </a:r>
            <a:r>
              <a:rPr lang="pt-BR" sz="2200" dirty="0">
                <a:solidFill>
                  <a:schemeClr val="tx1"/>
                </a:solidFill>
              </a:rPr>
              <a:t>compreenda a </a:t>
            </a:r>
            <a:r>
              <a:rPr lang="pt-BR" sz="2200" b="1" dirty="0">
                <a:solidFill>
                  <a:srgbClr val="00B050"/>
                </a:solidFill>
              </a:rPr>
              <a:t>complexidade</a:t>
            </a:r>
            <a:r>
              <a:rPr lang="pt-BR" sz="2200" dirty="0"/>
              <a:t> </a:t>
            </a:r>
            <a:r>
              <a:rPr lang="pt-BR" sz="2200" dirty="0">
                <a:solidFill>
                  <a:schemeClr val="tx1"/>
                </a:solidFill>
              </a:rPr>
              <a:t>das questões socioambientais e atue em ações coletivas e de </a:t>
            </a:r>
            <a:r>
              <a:rPr lang="pt-BR" sz="2200" b="1" dirty="0">
                <a:solidFill>
                  <a:srgbClr val="00B050"/>
                </a:solidFill>
              </a:rPr>
              <a:t>participação social</a:t>
            </a:r>
            <a:r>
              <a:rPr lang="pt-BR" sz="22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pt-BR" sz="2200" dirty="0"/>
          </a:p>
          <a:p>
            <a:endParaRPr lang="pt-BR" sz="22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12B0F5F-9E85-405D-9319-98D5946D9D6F}"/>
              </a:ext>
            </a:extLst>
          </p:cNvPr>
          <p:cNvSpPr txBox="1">
            <a:spLocks/>
          </p:cNvSpPr>
          <p:nvPr/>
        </p:nvSpPr>
        <p:spPr>
          <a:xfrm>
            <a:off x="439209" y="23556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>
                <a:solidFill>
                  <a:srgbClr val="00B050"/>
                </a:solidFill>
              </a:rPr>
              <a:t>MACROTENDÊNCIAS DA 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334509-B67B-4BAC-81C7-BA72F98A22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00" t="33810" r="32232" b="39524"/>
          <a:stretch/>
        </p:blipFill>
        <p:spPr>
          <a:xfrm>
            <a:off x="10504715" y="421516"/>
            <a:ext cx="1687285" cy="2464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E40F5F-FF76-4F47-A431-565DFE2E3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15" t="36032" r="30446" b="42698"/>
          <a:stretch/>
        </p:blipFill>
        <p:spPr>
          <a:xfrm>
            <a:off x="10504715" y="2886421"/>
            <a:ext cx="1687285" cy="14586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7FD449-2D09-4DFB-9F2D-6C4A068C15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607" t="35898" r="32322" b="40318"/>
          <a:stretch/>
        </p:blipFill>
        <p:spPr>
          <a:xfrm>
            <a:off x="10499859" y="4345107"/>
            <a:ext cx="1692142" cy="20448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C54400-C883-4134-88F4-61854D5EAD9F}"/>
              </a:ext>
            </a:extLst>
          </p:cNvPr>
          <p:cNvSpPr txBox="1"/>
          <p:nvPr/>
        </p:nvSpPr>
        <p:spPr>
          <a:xfrm>
            <a:off x="9135122" y="6488571"/>
            <a:ext cx="2934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(LAYRARGUES; LIMA, 2014)</a:t>
            </a:r>
          </a:p>
        </p:txBody>
      </p:sp>
    </p:spTree>
    <p:extLst>
      <p:ext uri="{BB962C8B-B14F-4D97-AF65-F5344CB8AC3E}">
        <p14:creationId xmlns:p14="http://schemas.microsoft.com/office/powerpoint/2010/main" val="771882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C17F9D-B705-864B-98B0-BB620B5A1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816" y="1107225"/>
            <a:ext cx="8596668" cy="3880773"/>
          </a:xfrm>
        </p:spPr>
        <p:txBody>
          <a:bodyPr>
            <a:noAutofit/>
          </a:bodyPr>
          <a:lstStyle/>
          <a:p>
            <a:pPr algn="just"/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</a:rPr>
              <a:t>Projetos de EA crítica pautados na </a:t>
            </a:r>
            <a:r>
              <a:rPr lang="pt-BR" sz="2400" b="1" dirty="0">
                <a:solidFill>
                  <a:srgbClr val="00B050"/>
                </a:solidFill>
              </a:rPr>
              <a:t>realidade socioambiental local</a:t>
            </a:r>
            <a:r>
              <a:rPr lang="pt-BR" sz="2400" dirty="0"/>
              <a:t>, </a:t>
            </a:r>
            <a:r>
              <a:rPr lang="pt-BR" sz="2400" dirty="0">
                <a:solidFill>
                  <a:schemeClr val="tx1"/>
                </a:solidFill>
              </a:rPr>
              <a:t>nos</a:t>
            </a:r>
            <a:r>
              <a:rPr lang="pt-BR" sz="2400" dirty="0"/>
              <a:t> </a:t>
            </a:r>
            <a:r>
              <a:rPr lang="pt-BR" sz="2400" b="1" dirty="0">
                <a:solidFill>
                  <a:srgbClr val="00B050"/>
                </a:solidFill>
              </a:rPr>
              <a:t>usos múltiplos </a:t>
            </a:r>
            <a:r>
              <a:rPr lang="pt-BR" sz="2400" dirty="0">
                <a:solidFill>
                  <a:schemeClr val="tx1"/>
                </a:solidFill>
              </a:rPr>
              <a:t>da água, nos </a:t>
            </a:r>
            <a:r>
              <a:rPr lang="pt-BR" sz="2400" b="1" dirty="0">
                <a:solidFill>
                  <a:srgbClr val="00B050"/>
                </a:solidFill>
              </a:rPr>
              <a:t>impactos socioambientais </a:t>
            </a:r>
            <a:r>
              <a:rPr lang="pt-BR" sz="2400" dirty="0"/>
              <a:t>e na </a:t>
            </a:r>
            <a:r>
              <a:rPr lang="pt-BR" sz="2400" b="1" dirty="0">
                <a:solidFill>
                  <a:srgbClr val="00B050"/>
                </a:solidFill>
              </a:rPr>
              <a:t>busca de soluções </a:t>
            </a:r>
            <a:r>
              <a:rPr lang="pt-BR" sz="2400" dirty="0">
                <a:solidFill>
                  <a:schemeClr val="tx1"/>
                </a:solidFill>
              </a:rPr>
              <a:t>integradas que </a:t>
            </a:r>
            <a:r>
              <a:rPr lang="pt-BR" sz="2400" b="1" dirty="0">
                <a:solidFill>
                  <a:srgbClr val="00B050"/>
                </a:solidFill>
              </a:rPr>
              <a:t>articulem os anseios e demandas</a:t>
            </a:r>
            <a:r>
              <a:rPr lang="pt-BR" sz="2400" b="1" dirty="0">
                <a:solidFill>
                  <a:srgbClr val="92D050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</a:rPr>
              <a:t>de usuários, sociedade civil organizada e poder público (</a:t>
            </a:r>
            <a:r>
              <a:rPr lang="pt-BR" sz="2400" dirty="0" err="1">
                <a:solidFill>
                  <a:schemeClr val="tx1"/>
                </a:solidFill>
              </a:rPr>
              <a:t>Chacon</a:t>
            </a:r>
            <a:r>
              <a:rPr lang="pt-BR" sz="2400" dirty="0">
                <a:solidFill>
                  <a:schemeClr val="tx1"/>
                </a:solidFill>
              </a:rPr>
              <a:t>-Pereira </a:t>
            </a:r>
            <a:r>
              <a:rPr lang="pt-BR" sz="2400" i="1" dirty="0">
                <a:solidFill>
                  <a:schemeClr val="tx1"/>
                </a:solidFill>
              </a:rPr>
              <a:t>et al</a:t>
            </a:r>
            <a:r>
              <a:rPr lang="pt-BR" sz="2400" dirty="0">
                <a:solidFill>
                  <a:schemeClr val="tx1"/>
                </a:solidFill>
              </a:rPr>
              <a:t>., 2018); 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</a:rPr>
              <a:t>Resolução CNRH nº 98/2009: respeitar as </a:t>
            </a:r>
            <a:r>
              <a:rPr lang="pt-BR" sz="2400" b="1" dirty="0">
                <a:solidFill>
                  <a:srgbClr val="00B050"/>
                </a:solidFill>
              </a:rPr>
              <a:t>especificidades</a:t>
            </a:r>
            <a:r>
              <a:rPr lang="pt-BR" sz="2400" dirty="0"/>
              <a:t> </a:t>
            </a:r>
            <a:r>
              <a:rPr lang="pt-BR" sz="2400" dirty="0">
                <a:solidFill>
                  <a:schemeClr val="tx1"/>
                </a:solidFill>
              </a:rPr>
              <a:t>de cada bacia hidrográfica, as </a:t>
            </a:r>
            <a:r>
              <a:rPr lang="pt-BR" sz="2400" b="1" dirty="0">
                <a:solidFill>
                  <a:srgbClr val="00B050"/>
                </a:solidFill>
              </a:rPr>
              <a:t>diferentes visões de mundo, culturas, etnias e saberes</a:t>
            </a:r>
            <a:r>
              <a:rPr lang="pt-BR" sz="2400" dirty="0">
                <a:solidFill>
                  <a:schemeClr val="tx1"/>
                </a:solidFill>
              </a:rPr>
              <a:t>, bem como valorizar a </a:t>
            </a:r>
            <a:r>
              <a:rPr lang="pt-BR" sz="2400" b="1" dirty="0">
                <a:solidFill>
                  <a:srgbClr val="00B050"/>
                </a:solidFill>
              </a:rPr>
              <a:t>participação</a:t>
            </a:r>
            <a:r>
              <a:rPr lang="pt-BR" sz="2400" dirty="0"/>
              <a:t> </a:t>
            </a:r>
            <a:r>
              <a:rPr lang="pt-BR" sz="2400" dirty="0">
                <a:solidFill>
                  <a:schemeClr val="tx1"/>
                </a:solidFill>
              </a:rPr>
              <a:t>de representantes de toda essa diversidade (CNRH, 2009).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C6807A4-6E52-4D90-B9D5-16FD0C8F83AC}"/>
              </a:ext>
            </a:extLst>
          </p:cNvPr>
          <p:cNvSpPr txBox="1">
            <a:spLocks/>
          </p:cNvSpPr>
          <p:nvPr/>
        </p:nvSpPr>
        <p:spPr>
          <a:xfrm>
            <a:off x="338816" y="283770"/>
            <a:ext cx="88698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b="1" dirty="0">
                <a:solidFill>
                  <a:srgbClr val="00B050"/>
                </a:solidFill>
              </a:rPr>
              <a:t>Educação ambiental e Recursos Hídricos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CE341F-A7BD-4598-B9ED-E94880AD2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96" t="36190" r="31697" b="41111"/>
          <a:stretch/>
        </p:blipFill>
        <p:spPr>
          <a:xfrm>
            <a:off x="10515600" y="2702322"/>
            <a:ext cx="1672199" cy="18394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37726E-9F3E-474B-B2E2-772F821C57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79" t="35397" r="30178" b="40635"/>
          <a:stretch/>
        </p:blipFill>
        <p:spPr>
          <a:xfrm>
            <a:off x="10508949" y="4546103"/>
            <a:ext cx="1678850" cy="1545770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id="{9394001C-DE29-4303-86F7-470DD7FCC6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700" t="34934" r="27550" b="40800"/>
          <a:stretch/>
        </p:blipFill>
        <p:spPr>
          <a:xfrm>
            <a:off x="10512386" y="862900"/>
            <a:ext cx="1675413" cy="183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49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8CF0A-CF63-5D46-A301-93C1AC9BA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00B050"/>
                </a:solidFill>
              </a:rPr>
              <a:t>QUESTÕES DE PESQUISA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7C1EBF-66D1-524B-97D9-0CC27FEF1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350" y="5023773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</a:rPr>
              <a:t>Caracterizar  e analisar os  artigos  científicos  publicados  de  2015  a  2019  sobre  ações  de EA voltadas aos recursos hídricos e discutir possíveis caminhos para o aprimoramento dessas ações.</a:t>
            </a:r>
          </a:p>
          <a:p>
            <a:endParaRPr lang="pt-BR" sz="24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4BD084C-4DD4-4F13-9BDA-A7CE584FA751}"/>
              </a:ext>
            </a:extLst>
          </p:cNvPr>
          <p:cNvSpPr txBox="1">
            <a:spLocks/>
          </p:cNvSpPr>
          <p:nvPr/>
        </p:nvSpPr>
        <p:spPr>
          <a:xfrm>
            <a:off x="677334" y="406754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b="1" dirty="0">
                <a:solidFill>
                  <a:srgbClr val="00B050"/>
                </a:solidFill>
              </a:rPr>
              <a:t>OBJETIVO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5360E8BD-3020-4010-9F57-72BF8AA7AC25}"/>
              </a:ext>
            </a:extLst>
          </p:cNvPr>
          <p:cNvSpPr txBox="1">
            <a:spLocks/>
          </p:cNvSpPr>
          <p:nvPr/>
        </p:nvSpPr>
        <p:spPr>
          <a:xfrm>
            <a:off x="1072050" y="166641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</a:rPr>
              <a:t>Quais são as características das ações de EA em RH descritas  e  discutidas  em  artigos  científicos?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</a:rPr>
              <a:t>Quais são os limites e as possibilidades para o  desenvolvimento dessas  ações, a partir da análise desses  trabalhos? </a:t>
            </a:r>
          </a:p>
        </p:txBody>
      </p:sp>
    </p:spTree>
    <p:extLst>
      <p:ext uri="{BB962C8B-B14F-4D97-AF65-F5344CB8AC3E}">
        <p14:creationId xmlns:p14="http://schemas.microsoft.com/office/powerpoint/2010/main" val="377232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8CF0A-CF63-5D46-A301-93C1AC9B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24840"/>
            <a:ext cx="8596668" cy="13208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B050"/>
                </a:solidFill>
              </a:rPr>
              <a:t>PROCEDIMENTOS DE PESQUISA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7C1EBF-66D1-524B-97D9-0CC27FEF1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58" y="1499888"/>
            <a:ext cx="9317058" cy="428593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1"/>
                </a:solidFill>
              </a:rPr>
              <a:t>Abordagem qualitativa, pesquisa documental do tipo “</a:t>
            </a:r>
            <a:r>
              <a:rPr lang="pt-BR" sz="2200" b="1" dirty="0">
                <a:solidFill>
                  <a:srgbClr val="00B050"/>
                </a:solidFill>
              </a:rPr>
              <a:t>estado da arte</a:t>
            </a:r>
            <a:r>
              <a:rPr lang="pt-BR" sz="2200" dirty="0">
                <a:solidFill>
                  <a:schemeClr val="tx1"/>
                </a:solidFill>
              </a:rPr>
              <a:t>”</a:t>
            </a:r>
            <a:r>
              <a:rPr lang="pt-BR" sz="2200" dirty="0"/>
              <a:t> </a:t>
            </a:r>
            <a:r>
              <a:rPr lang="pt-BR" sz="2200" dirty="0">
                <a:solidFill>
                  <a:schemeClr val="tx1"/>
                </a:solidFill>
              </a:rPr>
              <a:t>- conhecer e analisar as principais contribuições teóricas existentes sobre um determinado tema ou problema;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1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rgbClr val="00B050"/>
                </a:solidFill>
              </a:rPr>
              <a:t>Portal de Periódicos </a:t>
            </a:r>
            <a:r>
              <a:rPr lang="pt-BR" sz="2200" dirty="0">
                <a:solidFill>
                  <a:schemeClr val="tx1"/>
                </a:solidFill>
              </a:rPr>
              <a:t>da Coordenação de Aperfeiçoamento de Pessoal de Nível Superior (CAPES);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1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rgbClr val="00B050"/>
                </a:solidFill>
              </a:rPr>
              <a:t>Descritores</a:t>
            </a:r>
            <a:r>
              <a:rPr lang="pt-BR" sz="2200" b="1" dirty="0">
                <a:solidFill>
                  <a:schemeClr val="tx1"/>
                </a:solidFill>
              </a:rPr>
              <a:t>: </a:t>
            </a:r>
            <a:r>
              <a:rPr lang="pt-BR" sz="2200" dirty="0">
                <a:solidFill>
                  <a:schemeClr val="tx1"/>
                </a:solidFill>
              </a:rPr>
              <a:t>“educação ambiental” e “recursos hídricos”, publicações de 2015 a 2019. </a:t>
            </a:r>
          </a:p>
          <a:p>
            <a:endParaRPr lang="pt-BR" sz="2200" dirty="0"/>
          </a:p>
          <a:p>
            <a:endParaRPr lang="pt-BR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9A4F2-3A16-4E19-9938-CFC54129C14C}"/>
              </a:ext>
            </a:extLst>
          </p:cNvPr>
          <p:cNvSpPr txBox="1"/>
          <p:nvPr/>
        </p:nvSpPr>
        <p:spPr>
          <a:xfrm>
            <a:off x="888252" y="5398983"/>
            <a:ext cx="1215546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123 artigos lidos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E9B1A72-5B28-4CB2-B810-8197DE42FB62}"/>
              </a:ext>
            </a:extLst>
          </p:cNvPr>
          <p:cNvSpPr/>
          <p:nvPr/>
        </p:nvSpPr>
        <p:spPr>
          <a:xfrm>
            <a:off x="2299725" y="5802493"/>
            <a:ext cx="320040" cy="23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29908E-8621-463D-89BB-3574E8ACCAE6}"/>
              </a:ext>
            </a:extLst>
          </p:cNvPr>
          <p:cNvSpPr txBox="1"/>
          <p:nvPr/>
        </p:nvSpPr>
        <p:spPr>
          <a:xfrm>
            <a:off x="2815692" y="5214317"/>
            <a:ext cx="5084724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Quadro resumo do foco de análise de cada trabalho  </a:t>
            </a:r>
          </a:p>
          <a:p>
            <a:pPr algn="ctr"/>
            <a:r>
              <a:rPr lang="pt-BR" sz="2200" dirty="0"/>
              <a:t>e justificativa para ser selecionado ou não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AFB3F9B-D669-49F1-9886-506ACF591330}"/>
              </a:ext>
            </a:extLst>
          </p:cNvPr>
          <p:cNvSpPr/>
          <p:nvPr/>
        </p:nvSpPr>
        <p:spPr>
          <a:xfrm>
            <a:off x="8201562" y="5768314"/>
            <a:ext cx="320040" cy="23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25892-FDCF-42A3-AD68-46C35B8D2949}"/>
              </a:ext>
            </a:extLst>
          </p:cNvPr>
          <p:cNvSpPr txBox="1"/>
          <p:nvPr/>
        </p:nvSpPr>
        <p:spPr>
          <a:xfrm>
            <a:off x="8834840" y="5426977"/>
            <a:ext cx="265168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200" dirty="0"/>
              <a:t>6 artigos analisados</a:t>
            </a:r>
          </a:p>
          <a:p>
            <a:pPr algn="ctr"/>
            <a:r>
              <a:rPr lang="pt-BR" sz="2200" dirty="0"/>
              <a:t> na íntegra</a:t>
            </a:r>
          </a:p>
        </p:txBody>
      </p:sp>
    </p:spTree>
    <p:extLst>
      <p:ext uri="{BB962C8B-B14F-4D97-AF65-F5344CB8AC3E}">
        <p14:creationId xmlns:p14="http://schemas.microsoft.com/office/powerpoint/2010/main" val="311831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61414-DDA9-4543-8F3D-ADEAFAEB2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00B050"/>
                </a:solidFill>
              </a:rPr>
              <a:t>RESULTADOS E DISCUSSÃO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1ACA429-961E-3946-A4BA-A84F5847D2AD}"/>
              </a:ext>
            </a:extLst>
          </p:cNvPr>
          <p:cNvSpPr/>
          <p:nvPr/>
        </p:nvSpPr>
        <p:spPr>
          <a:xfrm>
            <a:off x="448734" y="5471668"/>
            <a:ext cx="92310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latin typeface="Trebuchet MS" panose="020B0603020202020204" pitchFamily="34" charset="0"/>
              </a:rPr>
              <a:t>Não foram encontrados artigos publicados na região Norte nem Sudeste -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sz="2200" b="1" dirty="0">
                <a:solidFill>
                  <a:srgbClr val="00B050"/>
                </a:solidFill>
                <a:latin typeface="Trebuchet MS" panose="020B0603020202020204" pitchFamily="34" charset="0"/>
              </a:rPr>
              <a:t>dado inesperado</a:t>
            </a:r>
            <a:r>
              <a:rPr lang="pt-BR" sz="2200" dirty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pt-BR" sz="2200" dirty="0">
                <a:latin typeface="Trebuchet MS" panose="020B0603020202020204" pitchFamily="34" charset="0"/>
              </a:rPr>
              <a:t>- predominância de pesquisas de EA nessa região (PALMIERI, 2011; KAWASAKI; CARVALHO, 2009).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 </a:t>
            </a:r>
            <a:endParaRPr lang="pt-BR" sz="2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6F9434-B3B9-40EA-95E2-04AC4E88D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25" t="44001" r="22600" b="15065"/>
          <a:stretch/>
        </p:blipFill>
        <p:spPr>
          <a:xfrm>
            <a:off x="1045612" y="1660613"/>
            <a:ext cx="8531992" cy="3406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82B969-89E4-48EB-9B13-35FE456DFF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50" t="35397" r="31339" b="40793"/>
          <a:stretch/>
        </p:blipFill>
        <p:spPr>
          <a:xfrm>
            <a:off x="10439400" y="297543"/>
            <a:ext cx="1513114" cy="16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61414-DDA9-4543-8F3D-ADEAFAEB2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8882"/>
            <a:ext cx="8596668" cy="1320800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00B050"/>
                </a:solidFill>
              </a:rPr>
              <a:t>RESULTADOS E DISCUSSÃO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1ACA429-961E-3946-A4BA-A84F5847D2AD}"/>
              </a:ext>
            </a:extLst>
          </p:cNvPr>
          <p:cNvSpPr/>
          <p:nvPr/>
        </p:nvSpPr>
        <p:spPr>
          <a:xfrm>
            <a:off x="360124" y="4431553"/>
            <a:ext cx="98071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0" i="0" dirty="0">
                <a:effectLst/>
              </a:rPr>
              <a:t>“Revista de Gestão e Sustentabilidade (50% dos trabalhos analisados). Outras três revistas (17% cada): "Revista Educação a Distância e Práticas Educativas Comunicacionais e Interculturais”, “Revista Online de Extensão e Cultura” e “Revista Ciência &amp; Saúde Coletiva”. </a:t>
            </a:r>
          </a:p>
          <a:p>
            <a:pPr algn="ctr"/>
            <a:r>
              <a:rPr lang="pt-BR" sz="2000" b="1" i="0" dirty="0">
                <a:solidFill>
                  <a:srgbClr val="00B050"/>
                </a:solidFill>
                <a:effectLst/>
              </a:rPr>
              <a:t>Ausência</a:t>
            </a:r>
            <a:r>
              <a:rPr lang="pt-BR" sz="2000" b="1" i="0" dirty="0">
                <a:solidFill>
                  <a:srgbClr val="92D050"/>
                </a:solidFill>
                <a:effectLst/>
              </a:rPr>
              <a:t> </a:t>
            </a:r>
            <a:r>
              <a:rPr lang="pt-BR" sz="2000" i="0" dirty="0">
                <a:effectLst/>
              </a:rPr>
              <a:t>de artigos em periódicos da área de </a:t>
            </a:r>
            <a:r>
              <a:rPr lang="pt-BR" sz="2000" b="1" i="0" dirty="0">
                <a:solidFill>
                  <a:srgbClr val="00B050"/>
                </a:solidFill>
                <a:effectLst/>
              </a:rPr>
              <a:t>Educação Ambiental </a:t>
            </a:r>
            <a:r>
              <a:rPr lang="pt-BR" sz="2000" i="0" dirty="0">
                <a:effectLst/>
              </a:rPr>
              <a:t>e </a:t>
            </a:r>
            <a:r>
              <a:rPr lang="pt-BR" sz="2000" b="1" i="0" dirty="0">
                <a:solidFill>
                  <a:srgbClr val="00B050"/>
                </a:solidFill>
                <a:effectLst/>
              </a:rPr>
              <a:t>pequena participação</a:t>
            </a:r>
            <a:r>
              <a:rPr lang="pt-BR" sz="2000" b="1" i="0" dirty="0">
                <a:solidFill>
                  <a:srgbClr val="92D050"/>
                </a:solidFill>
                <a:effectLst/>
              </a:rPr>
              <a:t> </a:t>
            </a:r>
            <a:r>
              <a:rPr lang="pt-BR" sz="2000" i="0" dirty="0">
                <a:effectLst/>
              </a:rPr>
              <a:t>daqueles da área de </a:t>
            </a:r>
            <a:r>
              <a:rPr lang="pt-BR" sz="2000" b="1" dirty="0">
                <a:solidFill>
                  <a:srgbClr val="00B050"/>
                </a:solidFill>
              </a:rPr>
              <a:t>E</a:t>
            </a:r>
            <a:r>
              <a:rPr lang="pt-BR" sz="2000" b="1" i="0" dirty="0">
                <a:solidFill>
                  <a:srgbClr val="00B050"/>
                </a:solidFill>
                <a:effectLst/>
              </a:rPr>
              <a:t>ducação</a:t>
            </a:r>
            <a:r>
              <a:rPr lang="pt-BR" sz="2000" b="1" i="0" dirty="0">
                <a:solidFill>
                  <a:srgbClr val="92D050"/>
                </a:solidFill>
                <a:effectLst/>
              </a:rPr>
              <a:t> </a:t>
            </a:r>
            <a:r>
              <a:rPr lang="pt-BR" sz="2000" i="0" dirty="0">
                <a:effectLst/>
              </a:rPr>
              <a:t>– outros estudos com diferentes recortes temporais e palavras-chaves</a:t>
            </a:r>
            <a:r>
              <a:rPr lang="pt-BR" sz="2000" dirty="0"/>
              <a:t> podem verificar se essa tendência se mantém.</a:t>
            </a:r>
            <a:endParaRPr lang="pt-BR" sz="2000" b="1" dirty="0">
              <a:solidFill>
                <a:srgbClr val="92D050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C2FF8E-F75B-405A-8183-C71441FF2D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74" t="37600" r="22301" b="23333"/>
          <a:stretch/>
        </p:blipFill>
        <p:spPr>
          <a:xfrm>
            <a:off x="529671" y="1149174"/>
            <a:ext cx="8891994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71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B8E891-3A50-1347-A0EE-19697AF28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440" y="1238138"/>
            <a:ext cx="9065380" cy="59819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B050"/>
                </a:solidFill>
              </a:rPr>
              <a:t>EA em espaços formais (83%)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tx1"/>
                </a:solidFill>
              </a:rPr>
              <a:t>- duas envolvem estudantes de cursos técnicos integrados ao ensino médio (33%);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tx1"/>
                </a:solidFill>
              </a:rPr>
              <a:t>- uma é com discentes, professores e funcionários de uma universidade (17%);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tx1"/>
                </a:solidFill>
              </a:rPr>
              <a:t>- duas com alunos de escolas de ensino fundamental (33%). 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B050"/>
                </a:solidFill>
              </a:rPr>
              <a:t>EA em espaços não formais (17%)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tx1"/>
                </a:solidFill>
              </a:rPr>
              <a:t>- um artigo voltado para práticas educativas em comunidades através de rodas de conversas com pessoas de diferentes idades (17%).</a:t>
            </a:r>
            <a:r>
              <a:rPr lang="pt-BR" sz="2400" dirty="0"/>
              <a:t> </a:t>
            </a:r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8358C32-792C-4B66-B2D3-BFF8E232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00B050"/>
                </a:solidFill>
              </a:rPr>
              <a:t>RESULTADOS E DISCUSSÃO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38C60C-B0EC-4FB8-84FC-C3EDA9DEB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54" t="35238" r="29489" b="40476"/>
          <a:stretch/>
        </p:blipFill>
        <p:spPr>
          <a:xfrm>
            <a:off x="10513150" y="2111829"/>
            <a:ext cx="1691185" cy="1447802"/>
          </a:xfrm>
          <a:prstGeom prst="rect">
            <a:avLst/>
          </a:prstGeom>
        </p:spPr>
      </p:pic>
      <p:pic>
        <p:nvPicPr>
          <p:cNvPr id="16" name="Imagem 7">
            <a:extLst>
              <a:ext uri="{FF2B5EF4-FFF2-40B4-BE49-F238E27FC236}">
                <a16:creationId xmlns:a16="http://schemas.microsoft.com/office/drawing/2014/main" id="{0D578D30-DF71-4733-8DAE-ED0F984F77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289" t="37438" r="26579" b="42737"/>
          <a:stretch/>
        </p:blipFill>
        <p:spPr>
          <a:xfrm>
            <a:off x="10507556" y="3559631"/>
            <a:ext cx="1696780" cy="13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873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Facetado</Template>
  <TotalTime>439</TotalTime>
  <Words>1322</Words>
  <Application>Microsoft Office PowerPoint</Application>
  <PresentationFormat>Widescreen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Wingdings</vt:lpstr>
      <vt:lpstr>Wingdings 3</vt:lpstr>
      <vt:lpstr>Facetado</vt:lpstr>
      <vt:lpstr>   ANÁLISE DE PESQUISAS SOBRE PRÁTICAS DE EDUCAÇÃO AMBIENTAL EM RECURSOS HÍDRICOS  </vt:lpstr>
      <vt:lpstr>INTRODUÇÃO</vt:lpstr>
      <vt:lpstr>Apresentação do PowerPoint</vt:lpstr>
      <vt:lpstr>Apresentação do PowerPoint</vt:lpstr>
      <vt:lpstr>QUESTÕES DE PESQUISA</vt:lpstr>
      <vt:lpstr>PROCEDIMENTOS DE PESQUISA</vt:lpstr>
      <vt:lpstr>RESULTADOS E DISCUSSÃO</vt:lpstr>
      <vt:lpstr>RESULTADOS E DISCUSSÃO</vt:lpstr>
      <vt:lpstr>RESULTADOS E DISCUSSÃO</vt:lpstr>
      <vt:lpstr>Apresentação do PowerPoint</vt:lpstr>
      <vt:lpstr>Apresentação do PowerPoint</vt:lpstr>
      <vt:lpstr>Apresentação do PowerPoint</vt:lpstr>
      <vt:lpstr>CONCLUSÃO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DE PESQUISAS SOBRE PRÁTICAS DE EDUCAÇÃO AMBIENTAL EM RECURSOS HÍDRICOS</dc:title>
  <dc:creator>Microsoft Office User</dc:creator>
  <cp:lastModifiedBy>Maria Fernanda Romanelli</cp:lastModifiedBy>
  <cp:revision>25</cp:revision>
  <dcterms:created xsi:type="dcterms:W3CDTF">2022-03-06T17:59:58Z</dcterms:created>
  <dcterms:modified xsi:type="dcterms:W3CDTF">2022-03-14T14:15:15Z</dcterms:modified>
</cp:coreProperties>
</file>