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4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94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600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15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57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82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4504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507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4847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32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0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3519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0DEBE9-8587-428D-AB51-3893DE256D2E}" type="datetimeFigureOut">
              <a:rPr lang="pt-BR" smtClean="0"/>
              <a:t>15/09/2015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81115-1AEB-4CB1-9F25-4E54653A58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1000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72400" cy="792087"/>
          </a:xfrm>
        </p:spPr>
        <p:txBody>
          <a:bodyPr>
            <a:normAutofit/>
          </a:bodyPr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PLANO DE SEGURANÇA DE BARRAGENS</a:t>
            </a:r>
            <a:endParaRPr lang="pt-BR" sz="2400" b="1" dirty="0">
              <a:solidFill>
                <a:srgbClr val="C0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984776" cy="468052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pt-BR" sz="2000" dirty="0" smtClean="0">
                <a:solidFill>
                  <a:srgbClr val="0000FF"/>
                </a:solidFill>
              </a:rPr>
              <a:t>BARRAGENS do DAEE</a:t>
            </a:r>
          </a:p>
          <a:p>
            <a:pPr lvl="0" algn="l"/>
            <a:endParaRPr lang="pt-BR" sz="1000" dirty="0" smtClean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Ribeirão </a:t>
            </a:r>
            <a:r>
              <a:rPr lang="pt-BR" sz="2000" dirty="0" smtClean="0">
                <a:solidFill>
                  <a:schemeClr val="tx1"/>
                </a:solidFill>
              </a:rPr>
              <a:t>Taboão - Lorena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Ribeirão Santa </a:t>
            </a:r>
            <a:r>
              <a:rPr lang="pt-BR" sz="2000" dirty="0" smtClean="0">
                <a:solidFill>
                  <a:schemeClr val="tx1"/>
                </a:solidFill>
              </a:rPr>
              <a:t>Lucrécia - Lorena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Ribeirão dos </a:t>
            </a:r>
            <a:r>
              <a:rPr lang="pt-BR" sz="2000" dirty="0" err="1" smtClean="0">
                <a:solidFill>
                  <a:schemeClr val="tx1"/>
                </a:solidFill>
              </a:rPr>
              <a:t>Mottas</a:t>
            </a:r>
            <a:r>
              <a:rPr lang="pt-BR" sz="2000" dirty="0" smtClean="0">
                <a:solidFill>
                  <a:schemeClr val="tx1"/>
                </a:solidFill>
              </a:rPr>
              <a:t> - Guaratinguetá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rio </a:t>
            </a:r>
            <a:r>
              <a:rPr lang="pt-BR" sz="2000" dirty="0" smtClean="0">
                <a:solidFill>
                  <a:schemeClr val="tx1"/>
                </a:solidFill>
              </a:rPr>
              <a:t>Paraitinga - </a:t>
            </a:r>
            <a:r>
              <a:rPr lang="pt-BR" sz="2000" dirty="0" err="1" smtClean="0">
                <a:solidFill>
                  <a:schemeClr val="tx1"/>
                </a:solidFill>
              </a:rPr>
              <a:t>Salesópolis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de Ponte </a:t>
            </a:r>
            <a:r>
              <a:rPr lang="pt-BR" sz="2000" dirty="0" smtClean="0">
                <a:solidFill>
                  <a:schemeClr val="tx1"/>
                </a:solidFill>
              </a:rPr>
              <a:t>Nova – </a:t>
            </a:r>
            <a:r>
              <a:rPr lang="pt-BR" sz="2000" dirty="0" err="1" smtClean="0">
                <a:solidFill>
                  <a:schemeClr val="tx1"/>
                </a:solidFill>
              </a:rPr>
              <a:t>Salesópolis</a:t>
            </a:r>
            <a:r>
              <a:rPr lang="pt-BR" sz="2000" dirty="0" smtClean="0">
                <a:solidFill>
                  <a:schemeClr val="tx1"/>
                </a:solidFill>
              </a:rPr>
              <a:t>  (Rio Tietê)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rio </a:t>
            </a:r>
            <a:r>
              <a:rPr lang="pt-BR" sz="2000" dirty="0" err="1" smtClean="0">
                <a:solidFill>
                  <a:schemeClr val="tx1"/>
                </a:solidFill>
              </a:rPr>
              <a:t>Biritiba</a:t>
            </a:r>
            <a:r>
              <a:rPr lang="pt-BR" sz="2000" dirty="0" smtClean="0">
                <a:solidFill>
                  <a:schemeClr val="tx1"/>
                </a:solidFill>
              </a:rPr>
              <a:t> – </a:t>
            </a:r>
            <a:r>
              <a:rPr lang="pt-BR" sz="2000" dirty="0" err="1" smtClean="0">
                <a:solidFill>
                  <a:schemeClr val="tx1"/>
                </a:solidFill>
              </a:rPr>
              <a:t>Biritiba</a:t>
            </a:r>
            <a:r>
              <a:rPr lang="pt-BR" sz="2000" dirty="0" smtClean="0">
                <a:solidFill>
                  <a:schemeClr val="tx1"/>
                </a:solidFill>
              </a:rPr>
              <a:t> Mirim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rio </a:t>
            </a:r>
            <a:r>
              <a:rPr lang="pt-BR" sz="2000" dirty="0" smtClean="0">
                <a:solidFill>
                  <a:schemeClr val="tx1"/>
                </a:solidFill>
              </a:rPr>
              <a:t>Jundiaí – Mogi das </a:t>
            </a:r>
            <a:r>
              <a:rPr lang="pt-BR" sz="2000" dirty="0" err="1" smtClean="0">
                <a:solidFill>
                  <a:schemeClr val="tx1"/>
                </a:solidFill>
              </a:rPr>
              <a:t>Crizes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do rio </a:t>
            </a:r>
            <a:r>
              <a:rPr lang="pt-BR" sz="2000" dirty="0" err="1" smtClean="0">
                <a:solidFill>
                  <a:schemeClr val="tx1"/>
                </a:solidFill>
              </a:rPr>
              <a:t>Taiaçupeba</a:t>
            </a:r>
            <a:r>
              <a:rPr lang="pt-BR" sz="2000" dirty="0" smtClean="0">
                <a:solidFill>
                  <a:schemeClr val="tx1"/>
                </a:solidFill>
              </a:rPr>
              <a:t> – Mogi das Cruzes/Suzano </a:t>
            </a:r>
            <a:endParaRPr lang="pt-BR" sz="2000" dirty="0">
              <a:solidFill>
                <a:schemeClr val="tx1"/>
              </a:solidFill>
            </a:endParaRPr>
          </a:p>
          <a:p>
            <a:pPr lvl="0" algn="l"/>
            <a:r>
              <a:rPr lang="pt-BR" sz="2000" dirty="0" smtClean="0">
                <a:solidFill>
                  <a:schemeClr val="tx1"/>
                </a:solidFill>
              </a:rPr>
              <a:t>Barragem </a:t>
            </a:r>
            <a:r>
              <a:rPr lang="pt-BR" sz="2000" dirty="0">
                <a:solidFill>
                  <a:schemeClr val="tx1"/>
                </a:solidFill>
              </a:rPr>
              <a:t>da </a:t>
            </a:r>
            <a:r>
              <a:rPr lang="pt-BR" sz="2000" dirty="0" smtClean="0">
                <a:solidFill>
                  <a:schemeClr val="tx1"/>
                </a:solidFill>
              </a:rPr>
              <a:t>Penha – São Paulo/Guarulhos  (Rio Tietê)</a:t>
            </a:r>
          </a:p>
          <a:p>
            <a:pPr lvl="0" algn="l"/>
            <a:r>
              <a:rPr lang="pt-BR" sz="2000" strike="dblStrike" dirty="0" smtClean="0">
                <a:solidFill>
                  <a:schemeClr val="tx1"/>
                </a:solidFill>
              </a:rPr>
              <a:t>Barragem Móvel  - São Paulo (Rio Tietê)</a:t>
            </a:r>
          </a:p>
          <a:p>
            <a:pPr lvl="0" algn="l"/>
            <a:r>
              <a:rPr lang="pt-BR" sz="2000" strike="dblStrike" dirty="0" smtClean="0">
                <a:solidFill>
                  <a:schemeClr val="tx1"/>
                </a:solidFill>
              </a:rPr>
              <a:t>Barragem do Valo Grande – Iguape (Rio Ribeira de Iguape)</a:t>
            </a:r>
            <a:endParaRPr lang="pt-BR" sz="2000" strike="dblStrike" dirty="0">
              <a:solidFill>
                <a:schemeClr val="tx1"/>
              </a:solidFill>
            </a:endParaRPr>
          </a:p>
          <a:p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897309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699072" y="692696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CONTEÚDO DO PLANO</a:t>
            </a:r>
            <a:endParaRPr lang="pt-BR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579393"/>
              </p:ext>
            </p:extLst>
          </p:nvPr>
        </p:nvGraphicFramePr>
        <p:xfrm>
          <a:off x="1547664" y="1484784"/>
          <a:ext cx="6552728" cy="4104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1056"/>
                <a:gridCol w="5441672"/>
              </a:tblGrid>
              <a:tr h="820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Volume I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0" dirty="0">
                          <a:solidFill>
                            <a:schemeClr val="tx1"/>
                          </a:solidFill>
                          <a:effectLst/>
                        </a:rPr>
                        <a:t>Informações Gerais;</a:t>
                      </a:r>
                      <a:endParaRPr lang="pt-BR" sz="1600" b="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Volume II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Planos e Procedimentos;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0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Volume III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Registros e Controles;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Volume IV 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Plano de Ação de Emergência (PAE), caso necessário;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820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effectLst/>
                        </a:rPr>
                        <a:t>Volume V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effectLst/>
                        </a:rPr>
                        <a:t>Revisão Periódica de Segurança de Barragem</a:t>
                      </a:r>
                      <a:endParaRPr lang="pt-BR" sz="16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15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PLANO DE AÇÃO EMERGENCIAL</a:t>
            </a:r>
            <a:endParaRPr lang="pt-BR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805942"/>
              </p:ext>
            </p:extLst>
          </p:nvPr>
        </p:nvGraphicFramePr>
        <p:xfrm>
          <a:off x="1403648" y="1700808"/>
          <a:ext cx="5976664" cy="3168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5086"/>
                <a:gridCol w="1176554"/>
                <a:gridCol w="1177512"/>
                <a:gridCol w="1177512"/>
              </a:tblGrid>
              <a:tr h="108000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Categoria de Risco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(A)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6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 smtClean="0">
                          <a:solidFill>
                            <a:schemeClr val="tx1"/>
                          </a:solidFill>
                          <a:effectLst/>
                        </a:rPr>
                        <a:t>Dano </a:t>
                      </a: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Potencial Associado</a:t>
                      </a:r>
                      <a:b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(B)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208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Alto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Médio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Baixo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22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Alto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A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>
                          <a:effectLst/>
                        </a:rPr>
                        <a:t>B</a:t>
                      </a:r>
                      <a:endParaRPr lang="pt-BR" sz="16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>
                          <a:effectLst/>
                        </a:rPr>
                        <a:t>C</a:t>
                      </a:r>
                      <a:endParaRPr lang="pt-BR" sz="16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2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Médio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A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C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>
                          <a:effectLst/>
                        </a:rPr>
                        <a:t>D</a:t>
                      </a:r>
                      <a:endParaRPr lang="pt-BR" sz="1600" b="1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2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</a:rPr>
                        <a:t>Baixo</a:t>
                      </a: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A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C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pt-BR" sz="1600" b="1" dirty="0">
                          <a:effectLst/>
                        </a:rPr>
                        <a:t>E</a:t>
                      </a:r>
                      <a:endParaRPr lang="pt-BR" sz="1600" b="1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987824" y="5763656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( Resolução No. 91/2012 da ANA )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2411760" y="1133654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Classificação nas Classes A – B – C – D – E 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907704" y="515719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00FF"/>
                </a:solidFill>
              </a:rPr>
              <a:t>PAE – APENAS PARA BARRRAGENS CLASSE  “A”</a:t>
            </a:r>
            <a:endParaRPr lang="pt-B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799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587028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solidFill>
                  <a:srgbClr val="C00000"/>
                </a:solidFill>
              </a:rPr>
              <a:t>ENQUADRAMENTO</a:t>
            </a:r>
            <a:r>
              <a:rPr lang="pt-BR" sz="2000" b="1" dirty="0" smtClean="0"/>
              <a:t> </a:t>
            </a:r>
            <a:r>
              <a:rPr lang="pt-BR" sz="2000" b="1" dirty="0" smtClean="0">
                <a:solidFill>
                  <a:srgbClr val="C00000"/>
                </a:solidFill>
              </a:rPr>
              <a:t>QUANTO</a:t>
            </a:r>
            <a:r>
              <a:rPr lang="pt-BR" sz="2000" b="1" dirty="0" smtClean="0"/>
              <a:t> </a:t>
            </a:r>
            <a:r>
              <a:rPr lang="pt-BR" sz="2000" b="1" dirty="0" smtClean="0">
                <a:solidFill>
                  <a:srgbClr val="C00000"/>
                </a:solidFill>
              </a:rPr>
              <a:t>CATEGORIA</a:t>
            </a:r>
            <a:r>
              <a:rPr lang="pt-BR" sz="2000" b="1" dirty="0" smtClean="0"/>
              <a:t> </a:t>
            </a:r>
            <a:r>
              <a:rPr lang="pt-BR" sz="2000" b="1" dirty="0" smtClean="0">
                <a:solidFill>
                  <a:srgbClr val="C00000"/>
                </a:solidFill>
              </a:rPr>
              <a:t>DE</a:t>
            </a:r>
            <a:r>
              <a:rPr lang="pt-BR" sz="2000" b="1" dirty="0" smtClean="0"/>
              <a:t> </a:t>
            </a:r>
            <a:r>
              <a:rPr lang="pt-BR" sz="2000" b="1" dirty="0" smtClean="0">
                <a:solidFill>
                  <a:srgbClr val="C00000"/>
                </a:solidFill>
              </a:rPr>
              <a:t>RISCO  ( CRI )</a:t>
            </a:r>
            <a:endParaRPr lang="pt-BR" sz="2000" b="1" dirty="0">
              <a:solidFill>
                <a:srgbClr val="C0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190933"/>
            <a:ext cx="8856984" cy="566706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b="1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pt-BR" sz="6400" b="1" dirty="0" smtClean="0">
                <a:solidFill>
                  <a:srgbClr val="0000FF"/>
                </a:solidFill>
              </a:rPr>
              <a:t>I </a:t>
            </a:r>
            <a:r>
              <a:rPr lang="pt-BR" sz="6400" b="1" dirty="0">
                <a:solidFill>
                  <a:srgbClr val="0000FF"/>
                </a:solidFill>
              </a:rPr>
              <a:t>- Características Técnicas da Barragem – </a:t>
            </a:r>
            <a:r>
              <a:rPr lang="pt-BR" sz="6400" b="1" dirty="0" smtClean="0">
                <a:solidFill>
                  <a:srgbClr val="0000FF"/>
                </a:solidFill>
              </a:rPr>
              <a:t>CT</a:t>
            </a:r>
            <a:endParaRPr lang="pt-BR" sz="6400" dirty="0"/>
          </a:p>
          <a:p>
            <a:pPr marL="0" indent="0">
              <a:buNone/>
            </a:pPr>
            <a:r>
              <a:rPr lang="pt-BR" sz="6400" dirty="0" smtClean="0"/>
              <a:t>a) Altura </a:t>
            </a:r>
            <a:r>
              <a:rPr lang="pt-BR" sz="6400" dirty="0"/>
              <a:t>do barramento;</a:t>
            </a:r>
          </a:p>
          <a:p>
            <a:pPr marL="0" indent="0">
              <a:buNone/>
            </a:pPr>
            <a:r>
              <a:rPr lang="pt-BR" sz="6400" dirty="0" smtClean="0"/>
              <a:t>b) Comprimento </a:t>
            </a:r>
            <a:r>
              <a:rPr lang="pt-BR" sz="6400" dirty="0"/>
              <a:t>do coroamento da barragem;</a:t>
            </a:r>
          </a:p>
          <a:p>
            <a:pPr marL="0" indent="0">
              <a:buNone/>
            </a:pPr>
            <a:r>
              <a:rPr lang="pt-BR" sz="6400" dirty="0" smtClean="0"/>
              <a:t>c) Tipo </a:t>
            </a:r>
            <a:r>
              <a:rPr lang="pt-BR" sz="6400" dirty="0"/>
              <a:t>de barragem quanto ao material de construção;</a:t>
            </a:r>
          </a:p>
          <a:p>
            <a:pPr marL="0" indent="0">
              <a:buNone/>
            </a:pPr>
            <a:r>
              <a:rPr lang="pt-BR" sz="6400" dirty="0" smtClean="0"/>
              <a:t>d) Tipo </a:t>
            </a:r>
            <a:r>
              <a:rPr lang="pt-BR" sz="6400" dirty="0"/>
              <a:t>de fundação da barragem;</a:t>
            </a:r>
          </a:p>
          <a:p>
            <a:pPr marL="0" indent="0">
              <a:buNone/>
            </a:pPr>
            <a:r>
              <a:rPr lang="pt-BR" sz="6400" dirty="0" smtClean="0"/>
              <a:t>e) Idade </a:t>
            </a:r>
            <a:r>
              <a:rPr lang="pt-BR" sz="6400" dirty="0"/>
              <a:t>da barragem;</a:t>
            </a:r>
          </a:p>
          <a:p>
            <a:pPr marL="0" indent="0">
              <a:buNone/>
            </a:pPr>
            <a:r>
              <a:rPr lang="pt-BR" sz="6400" dirty="0" smtClean="0"/>
              <a:t>f) Tempo </a:t>
            </a:r>
            <a:r>
              <a:rPr lang="pt-BR" sz="6400" dirty="0"/>
              <a:t>de recorrência da vazão de projeto do </a:t>
            </a:r>
            <a:r>
              <a:rPr lang="pt-BR" sz="6400" dirty="0" smtClean="0"/>
              <a:t>vertedouro</a:t>
            </a:r>
          </a:p>
          <a:p>
            <a:pPr marL="0" indent="0">
              <a:buNone/>
            </a:pPr>
            <a:endParaRPr lang="pt-BR" sz="6400" dirty="0"/>
          </a:p>
          <a:p>
            <a:pPr marL="0" indent="0">
              <a:buNone/>
            </a:pPr>
            <a:r>
              <a:rPr lang="pt-BR" sz="6400" b="1" dirty="0">
                <a:solidFill>
                  <a:srgbClr val="0000FF"/>
                </a:solidFill>
              </a:rPr>
              <a:t>II - Estado de Conservação da Barragem – </a:t>
            </a:r>
            <a:r>
              <a:rPr lang="pt-BR" sz="6400" b="1" dirty="0" smtClean="0">
                <a:solidFill>
                  <a:srgbClr val="0000FF"/>
                </a:solidFill>
              </a:rPr>
              <a:t>EC</a:t>
            </a:r>
            <a:endParaRPr lang="pt-BR" sz="6400" dirty="0"/>
          </a:p>
          <a:p>
            <a:pPr marL="0" indent="0">
              <a:buNone/>
            </a:pPr>
            <a:r>
              <a:rPr lang="pt-BR" sz="6400" dirty="0" smtClean="0"/>
              <a:t>a) Confiabilidade </a:t>
            </a:r>
            <a:r>
              <a:rPr lang="pt-BR" sz="6400" dirty="0"/>
              <a:t>das estruturas </a:t>
            </a:r>
            <a:r>
              <a:rPr lang="pt-BR" sz="6400" dirty="0" err="1"/>
              <a:t>extravasoras</a:t>
            </a:r>
            <a:r>
              <a:rPr lang="pt-BR" sz="6400" dirty="0"/>
              <a:t>;</a:t>
            </a:r>
          </a:p>
          <a:p>
            <a:pPr marL="0" indent="0">
              <a:buNone/>
            </a:pPr>
            <a:r>
              <a:rPr lang="pt-BR" sz="6400" dirty="0" smtClean="0"/>
              <a:t>b) Confiabilidade </a:t>
            </a:r>
            <a:r>
              <a:rPr lang="pt-BR" sz="6400" dirty="0"/>
              <a:t>das estruturas de adução;</a:t>
            </a:r>
          </a:p>
          <a:p>
            <a:pPr marL="0" indent="0">
              <a:buNone/>
            </a:pPr>
            <a:r>
              <a:rPr lang="pt-BR" sz="6400" dirty="0" smtClean="0"/>
              <a:t>c) Percolação</a:t>
            </a:r>
            <a:r>
              <a:rPr lang="pt-BR" sz="6400" dirty="0"/>
              <a:t>;</a:t>
            </a:r>
          </a:p>
          <a:p>
            <a:pPr marL="0" indent="0">
              <a:buNone/>
            </a:pPr>
            <a:r>
              <a:rPr lang="pt-BR" sz="6400" dirty="0" smtClean="0"/>
              <a:t>d) Deformações </a:t>
            </a:r>
            <a:r>
              <a:rPr lang="pt-BR" sz="6400" dirty="0"/>
              <a:t>e recalques</a:t>
            </a:r>
          </a:p>
          <a:p>
            <a:pPr marL="0" indent="0">
              <a:buNone/>
            </a:pPr>
            <a:r>
              <a:rPr lang="pt-BR" sz="6400" dirty="0" smtClean="0"/>
              <a:t>e) Deterioração </a:t>
            </a:r>
            <a:r>
              <a:rPr lang="pt-BR" sz="6400" dirty="0"/>
              <a:t>dos </a:t>
            </a:r>
            <a:r>
              <a:rPr lang="pt-BR" sz="6400" dirty="0" smtClean="0"/>
              <a:t>taludes/Paramentos</a:t>
            </a:r>
          </a:p>
          <a:p>
            <a:pPr marL="0" indent="0">
              <a:buNone/>
            </a:pPr>
            <a:endParaRPr lang="pt-BR" sz="6400" dirty="0"/>
          </a:p>
          <a:p>
            <a:pPr marL="0" indent="0">
              <a:buNone/>
            </a:pPr>
            <a:r>
              <a:rPr lang="pt-BR" sz="6400" b="1" dirty="0">
                <a:solidFill>
                  <a:srgbClr val="0000FF"/>
                </a:solidFill>
              </a:rPr>
              <a:t>III - Plano de Segurança da Barragem </a:t>
            </a:r>
            <a:r>
              <a:rPr lang="pt-BR" sz="6400" b="1" dirty="0" smtClean="0">
                <a:solidFill>
                  <a:srgbClr val="0000FF"/>
                </a:solidFill>
              </a:rPr>
              <a:t>– </a:t>
            </a:r>
            <a:r>
              <a:rPr lang="pt-BR" sz="6400" b="1" dirty="0">
                <a:solidFill>
                  <a:srgbClr val="0000FF"/>
                </a:solidFill>
              </a:rPr>
              <a:t>P</a:t>
            </a:r>
            <a:r>
              <a:rPr lang="pt-BR" sz="6400" b="1" dirty="0" smtClean="0">
                <a:solidFill>
                  <a:srgbClr val="0000FF"/>
                </a:solidFill>
              </a:rPr>
              <a:t>S</a:t>
            </a:r>
            <a:r>
              <a:rPr lang="pt-BR" sz="6400" b="1" dirty="0" smtClean="0"/>
              <a:t> </a:t>
            </a:r>
            <a:endParaRPr lang="pt-BR" sz="6400" dirty="0"/>
          </a:p>
          <a:p>
            <a:pPr marL="0" indent="0">
              <a:buNone/>
            </a:pPr>
            <a:r>
              <a:rPr lang="pt-BR" sz="6400" dirty="0" smtClean="0"/>
              <a:t>a) Existência </a:t>
            </a:r>
            <a:r>
              <a:rPr lang="pt-BR" sz="6400" dirty="0"/>
              <a:t>de documentação de projeto;</a:t>
            </a:r>
          </a:p>
          <a:p>
            <a:pPr marL="0" indent="0">
              <a:buNone/>
            </a:pPr>
            <a:r>
              <a:rPr lang="pt-BR" sz="6400" dirty="0" smtClean="0"/>
              <a:t>b) Estrutura </a:t>
            </a:r>
            <a:r>
              <a:rPr lang="pt-BR" sz="6400" dirty="0"/>
              <a:t>organizacional e qualificação dos profissionais da equipe técnica de segurança da barragem;</a:t>
            </a:r>
          </a:p>
          <a:p>
            <a:pPr marL="0" indent="0">
              <a:buNone/>
            </a:pPr>
            <a:r>
              <a:rPr lang="pt-BR" sz="6400" dirty="0" smtClean="0"/>
              <a:t>c) Procedimentos </a:t>
            </a:r>
            <a:r>
              <a:rPr lang="pt-BR" sz="6400" dirty="0"/>
              <a:t>de roteiros de inspeções de segurança e de monitoramento;</a:t>
            </a:r>
          </a:p>
          <a:p>
            <a:pPr marL="0" indent="0">
              <a:buNone/>
            </a:pPr>
            <a:r>
              <a:rPr lang="pt-BR" sz="6400" dirty="0" smtClean="0"/>
              <a:t>d) Regra </a:t>
            </a:r>
            <a:r>
              <a:rPr lang="pt-BR" sz="6400" dirty="0"/>
              <a:t>operacional dos dispositivos de descarga da barragem; e</a:t>
            </a:r>
          </a:p>
          <a:p>
            <a:pPr marL="0" indent="0">
              <a:buNone/>
            </a:pPr>
            <a:r>
              <a:rPr lang="pt-BR" sz="6400" dirty="0" smtClean="0"/>
              <a:t>e) Relatórios </a:t>
            </a:r>
            <a:r>
              <a:rPr lang="pt-BR" sz="6400" dirty="0"/>
              <a:t>de inspeção de segurança com analise e interpretação.</a:t>
            </a:r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211960" y="852379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(Resolução No. 143/2012 do CNRH)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63587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Conteúdo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1979" y="188640"/>
            <a:ext cx="4740301" cy="6624736"/>
          </a:xfr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99377"/>
            <a:ext cx="1875639" cy="248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06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-4499"/>
            <a:ext cx="5400600" cy="681787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824" y="232141"/>
            <a:ext cx="2567488" cy="194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602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1052736"/>
            <a:ext cx="849694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PAE – PLANO DE AÇÃO EMERGENCIAL</a:t>
            </a:r>
          </a:p>
          <a:p>
            <a:endParaRPr lang="pt-BR" dirty="0" smtClean="0"/>
          </a:p>
          <a:p>
            <a:r>
              <a:rPr lang="pt-BR" dirty="0" smtClean="0"/>
              <a:t>• Identificação das possíveis situações de emergência:</a:t>
            </a:r>
          </a:p>
          <a:p>
            <a:r>
              <a:rPr lang="pt-BR" dirty="0" smtClean="0"/>
              <a:t>     </a:t>
            </a:r>
          </a:p>
          <a:p>
            <a:r>
              <a:rPr lang="pt-BR" dirty="0"/>
              <a:t> </a:t>
            </a:r>
            <a:r>
              <a:rPr lang="pt-BR" dirty="0" smtClean="0"/>
              <a:t>    - simulação vazão TR ≥ 50 anos</a:t>
            </a:r>
          </a:p>
          <a:p>
            <a:r>
              <a:rPr lang="pt-BR" dirty="0" smtClean="0"/>
              <a:t>     - simulação vazão de projeto do vertedouro</a:t>
            </a:r>
          </a:p>
          <a:p>
            <a:r>
              <a:rPr lang="pt-BR" dirty="0" smtClean="0"/>
              <a:t>     - simulação ruptura da barragem (“</a:t>
            </a:r>
            <a:r>
              <a:rPr lang="pt-BR" dirty="0" err="1" smtClean="0"/>
              <a:t>dam</a:t>
            </a:r>
            <a:r>
              <a:rPr lang="pt-BR" dirty="0" smtClean="0"/>
              <a:t>-break”)</a:t>
            </a:r>
          </a:p>
          <a:p>
            <a:r>
              <a:rPr lang="pt-BR" dirty="0" smtClean="0"/>
              <a:t> </a:t>
            </a:r>
          </a:p>
          <a:p>
            <a:endParaRPr lang="pt-BR" dirty="0" smtClean="0"/>
          </a:p>
          <a:p>
            <a:r>
              <a:rPr lang="pt-BR" dirty="0" smtClean="0"/>
              <a:t>• Identificação e notificação de mau funcionamento ou condições potenciais</a:t>
            </a:r>
          </a:p>
          <a:p>
            <a:r>
              <a:rPr lang="pt-BR" dirty="0"/>
              <a:t> </a:t>
            </a:r>
            <a:r>
              <a:rPr lang="pt-BR" dirty="0" smtClean="0"/>
              <a:t>   de ruptura da barragem</a:t>
            </a:r>
          </a:p>
          <a:p>
            <a:endParaRPr lang="pt-BR" dirty="0"/>
          </a:p>
          <a:p>
            <a:r>
              <a:rPr lang="pt-BR" dirty="0" smtClean="0"/>
              <a:t>• Elaboração de Plano de Contingência para situação emergencial</a:t>
            </a:r>
          </a:p>
          <a:p>
            <a:r>
              <a:rPr lang="pt-BR" dirty="0"/>
              <a:t> </a:t>
            </a:r>
            <a:r>
              <a:rPr lang="pt-BR" dirty="0" smtClean="0"/>
              <a:t>     - Procedimentos preventivos e corretivos a serem adotados, com </a:t>
            </a:r>
          </a:p>
          <a:p>
            <a:r>
              <a:rPr lang="pt-BR" dirty="0"/>
              <a:t> </a:t>
            </a:r>
            <a:r>
              <a:rPr lang="pt-BR" dirty="0" smtClean="0"/>
              <a:t>        indicação dos responsáveis pelas ações;</a:t>
            </a:r>
          </a:p>
          <a:p>
            <a:r>
              <a:rPr lang="pt-BR" dirty="0"/>
              <a:t> </a:t>
            </a:r>
            <a:r>
              <a:rPr lang="pt-BR" dirty="0" smtClean="0"/>
              <a:t>     - Estratégia e meio de divulgação e alerta.</a:t>
            </a:r>
            <a:endParaRPr lang="pt-BR" dirty="0"/>
          </a:p>
          <a:p>
            <a:endParaRPr lang="pt-BR" dirty="0"/>
          </a:p>
        </p:txBody>
      </p:sp>
      <p:sp>
        <p:nvSpPr>
          <p:cNvPr id="5" name="Seta para a direita 4"/>
          <p:cNvSpPr/>
          <p:nvPr/>
        </p:nvSpPr>
        <p:spPr>
          <a:xfrm>
            <a:off x="5580112" y="2594050"/>
            <a:ext cx="100811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6732240" y="2212628"/>
            <a:ext cx="1944216" cy="92333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- Manchas de</a:t>
            </a:r>
          </a:p>
          <a:p>
            <a:r>
              <a:rPr lang="pt-BR" dirty="0" smtClean="0"/>
              <a:t>   Inundação</a:t>
            </a:r>
          </a:p>
          <a:p>
            <a:r>
              <a:rPr lang="pt-BR" dirty="0" smtClean="0"/>
              <a:t>- veloc. escoam.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5480992" y="2253690"/>
            <a:ext cx="1129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(jusante)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392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484</Words>
  <Application>Microsoft Office PowerPoint</Application>
  <PresentationFormat>Apresentação na tela (4:3)</PresentationFormat>
  <Paragraphs>92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PLANO DE SEGURANÇA DE BARRAGENS</vt:lpstr>
      <vt:lpstr>Apresentação do PowerPoint</vt:lpstr>
      <vt:lpstr>PLANO DE AÇÃO EMERGENCIAL</vt:lpstr>
      <vt:lpstr>ENQUADRAMENTO QUANTO CATEGORIA DE RISCO  ( CRI )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SEGURANÇA DE BARRAGENS</dc:title>
  <dc:creator>Windows User</dc:creator>
  <cp:lastModifiedBy>Windows User</cp:lastModifiedBy>
  <cp:revision>11</cp:revision>
  <dcterms:created xsi:type="dcterms:W3CDTF">2015-09-16T01:09:17Z</dcterms:created>
  <dcterms:modified xsi:type="dcterms:W3CDTF">2015-09-16T03:01:14Z</dcterms:modified>
</cp:coreProperties>
</file>