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78" r:id="rId2"/>
    <p:sldId id="411" r:id="rId3"/>
    <p:sldId id="369" r:id="rId4"/>
    <p:sldId id="365" r:id="rId5"/>
    <p:sldId id="368" r:id="rId6"/>
    <p:sldId id="412" r:id="rId7"/>
    <p:sldId id="406" r:id="rId8"/>
    <p:sldId id="401" r:id="rId9"/>
    <p:sldId id="402" r:id="rId10"/>
    <p:sldId id="403" r:id="rId11"/>
    <p:sldId id="404" r:id="rId12"/>
    <p:sldId id="405" r:id="rId13"/>
    <p:sldId id="363" r:id="rId14"/>
    <p:sldId id="415" r:id="rId15"/>
    <p:sldId id="414" r:id="rId16"/>
    <p:sldId id="413" r:id="rId17"/>
    <p:sldId id="431" r:id="rId18"/>
    <p:sldId id="432" r:id="rId19"/>
    <p:sldId id="433" r:id="rId20"/>
    <p:sldId id="426" r:id="rId21"/>
    <p:sldId id="427" r:id="rId22"/>
    <p:sldId id="428" r:id="rId23"/>
    <p:sldId id="419" r:id="rId24"/>
    <p:sldId id="395" r:id="rId25"/>
    <p:sldId id="393" r:id="rId26"/>
    <p:sldId id="298" r:id="rId27"/>
    <p:sldId id="330" r:id="rId28"/>
    <p:sldId id="331" r:id="rId29"/>
    <p:sldId id="332" r:id="rId30"/>
    <p:sldId id="333" r:id="rId31"/>
    <p:sldId id="335" r:id="rId32"/>
    <p:sldId id="334" r:id="rId33"/>
    <p:sldId id="350" r:id="rId34"/>
    <p:sldId id="372" r:id="rId35"/>
    <p:sldId id="417" r:id="rId36"/>
    <p:sldId id="418" r:id="rId37"/>
    <p:sldId id="373" r:id="rId38"/>
    <p:sldId id="380" r:id="rId39"/>
    <p:sldId id="381" r:id="rId40"/>
    <p:sldId id="382" r:id="rId41"/>
    <p:sldId id="383" r:id="rId42"/>
    <p:sldId id="386" r:id="rId43"/>
    <p:sldId id="384" r:id="rId44"/>
    <p:sldId id="385" r:id="rId45"/>
    <p:sldId id="387" r:id="rId46"/>
    <p:sldId id="374" r:id="rId47"/>
    <p:sldId id="375" r:id="rId48"/>
    <p:sldId id="376" r:id="rId49"/>
    <p:sldId id="388" r:id="rId50"/>
    <p:sldId id="430" r:id="rId51"/>
    <p:sldId id="429" r:id="rId52"/>
    <p:sldId id="422" r:id="rId53"/>
    <p:sldId id="421" r:id="rId5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87B38-4CC0-4C30-BDE5-D8B5CAB288B5}" type="datetimeFigureOut">
              <a:rPr lang="pt-BR" smtClean="0"/>
              <a:pPr/>
              <a:t>17/09/2012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BF75D-07F1-4EEF-8889-287B2399402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042" y="8684932"/>
            <a:ext cx="2972421" cy="457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7EC270A-7132-4F9E-966F-D0E48219266A}" type="slidenum">
              <a:rPr lang="pt-BR" sz="1200">
                <a:latin typeface="Arial" pitchFamily="34" charset="0"/>
                <a:cs typeface="+mn-cs"/>
              </a:rPr>
              <a:pPr algn="r">
                <a:defRPr/>
              </a:pPr>
              <a:t>4</a:t>
            </a:fld>
            <a:endParaRPr lang="pt-BR" sz="1200" dirty="0">
              <a:latin typeface="Arial" pitchFamily="34" charset="0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7088" y="273050"/>
            <a:ext cx="3489325" cy="26177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451" y="3213521"/>
            <a:ext cx="5814391" cy="523562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1DDCB-C335-4E74-BA9F-D03E51A1BAA7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938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BF75D-07F1-4EEF-8889-287B2399402B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BF75D-07F1-4EEF-8889-287B2399402B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BF75D-07F1-4EEF-8889-287B2399402B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BF75D-07F1-4EEF-8889-287B2399402B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BF75D-07F1-4EEF-8889-287B2399402B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AD442B-C918-4E67-9AFD-04422F0E9301}" type="slidenum">
              <a:rPr lang="pt-BR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pt-BR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BF75D-07F1-4EEF-8889-287B2399402B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1DDCB-C335-4E74-BA9F-D03E51A1BAA7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6682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Picture 2" descr="Z:\FOZ_JOBS\FOZ_0014_com_Aquapolo\template\tela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457200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E1954A-9108-40D5-8846-3F1CED25C85D}" type="slidenum">
              <a:rPr/>
              <a:pPr lvl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539750"/>
            <a:ext cx="7518400" cy="52387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2126125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492464" y="6547085"/>
            <a:ext cx="642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62753C1-117E-405E-8602-67376ED4BA2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wmf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wmf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wmf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wmf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wmf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348" y="1428736"/>
            <a:ext cx="785818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CÂMARA TÉCNICA DE USOS MÚLTIPLOS DA ÁGUA (CTUM/CRH)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3200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ESTADO DE SÃO PAULO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3200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Reuso de Água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Projeto AQUAPOLO Ambiental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2800" dirty="0" smtClean="0">
                <a:solidFill>
                  <a:schemeClr val="bg1"/>
                </a:solidFill>
              </a:rPr>
              <a:t>17/09/2012</a:t>
            </a:r>
            <a:r>
              <a:rPr lang="pt-BR" sz="2800" dirty="0" smtClean="0"/>
              <a:t>	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85184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532853" y="4611023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>
            <a:off x="5004050" y="4509122"/>
            <a:ext cx="439451" cy="593367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grpSp>
        <p:nvGrpSpPr>
          <p:cNvPr id="6" name="Grupo 50"/>
          <p:cNvGrpSpPr/>
          <p:nvPr/>
        </p:nvGrpSpPr>
        <p:grpSpPr>
          <a:xfrm>
            <a:off x="5292080" y="5000636"/>
            <a:ext cx="1992858" cy="1090919"/>
            <a:chOff x="5292080" y="5000636"/>
            <a:chExt cx="1992858" cy="1090919"/>
          </a:xfrm>
        </p:grpSpPr>
        <p:pic>
          <p:nvPicPr>
            <p:cNvPr id="2767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5000636"/>
              <a:ext cx="1593006" cy="43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ixaDeTexto 41"/>
            <p:cNvSpPr txBox="1"/>
            <p:nvPr/>
          </p:nvSpPr>
          <p:spPr>
            <a:xfrm>
              <a:off x="5292080" y="5445224"/>
              <a:ext cx="199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Engenharia e Construção (EPC)</a:t>
              </a:r>
              <a:endParaRPr lang="pt-BR" dirty="0"/>
            </a:p>
          </p:txBody>
        </p:sp>
      </p:grp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grpSp>
        <p:nvGrpSpPr>
          <p:cNvPr id="7" name="Grupo 47"/>
          <p:cNvGrpSpPr/>
          <p:nvPr/>
        </p:nvGrpSpPr>
        <p:grpSpPr>
          <a:xfrm>
            <a:off x="3143240" y="1357298"/>
            <a:ext cx="2882900" cy="1729834"/>
            <a:chOff x="3143240" y="1357298"/>
            <a:chExt cx="2882900" cy="1729834"/>
          </a:xfrm>
        </p:grpSpPr>
        <p:sp>
          <p:nvSpPr>
            <p:cNvPr id="27650" name="Rectangle 27"/>
            <p:cNvSpPr>
              <a:spLocks noChangeArrowheads="1"/>
            </p:cNvSpPr>
            <p:nvPr/>
          </p:nvSpPr>
          <p:spPr bwMode="auto">
            <a:xfrm>
              <a:off x="3143240" y="1357298"/>
              <a:ext cx="2882900" cy="1346200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0" hangingPunct="0">
                <a:buFontTx/>
                <a:buChar char="•"/>
              </a:pPr>
              <a:endParaRPr lang="es-DO" sz="700" dirty="0">
                <a:latin typeface="Arial Unicode MS" pitchFamily="34" charset="-128"/>
              </a:endParaRPr>
            </a:p>
          </p:txBody>
        </p:sp>
        <p:pic>
          <p:nvPicPr>
            <p:cNvPr id="27662" name="Imagem 11" descr="marca_sabesp_300dpi_col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857752" y="1571612"/>
              <a:ext cx="610154" cy="85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Imagem 16" descr="Logos Foz_1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500430" y="1643050"/>
              <a:ext cx="874762" cy="73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ixaDeTexto 42"/>
            <p:cNvSpPr txBox="1"/>
            <p:nvPr/>
          </p:nvSpPr>
          <p:spPr>
            <a:xfrm>
              <a:off x="3635896" y="271780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acionistas</a:t>
              </a:r>
              <a:endParaRPr lang="pt-BR" b="1" dirty="0"/>
            </a:p>
          </p:txBody>
        </p:sp>
      </p:grp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8" name="Grupo 48"/>
          <p:cNvGrpSpPr/>
          <p:nvPr/>
        </p:nvGrpSpPr>
        <p:grpSpPr>
          <a:xfrm>
            <a:off x="7077795" y="3793283"/>
            <a:ext cx="1799506" cy="862305"/>
            <a:chOff x="7077795" y="3793283"/>
            <a:chExt cx="1799506" cy="862305"/>
          </a:xfrm>
        </p:grpSpPr>
        <p:pic>
          <p:nvPicPr>
            <p:cNvPr id="27677" name="Imagem 30" descr="logo braskem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77795" y="3793283"/>
              <a:ext cx="1799506" cy="43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CaixaDeTexto 33"/>
            <p:cNvSpPr txBox="1"/>
            <p:nvPr/>
          </p:nvSpPr>
          <p:spPr>
            <a:xfrm>
              <a:off x="7092280" y="42862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Cliente</a:t>
              </a:r>
              <a:endParaRPr lang="pt-BR" b="1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7020272" y="406400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(Polo Petroquímico do ABC)</a:t>
            </a:r>
            <a:endParaRPr lang="pt-BR" dirty="0"/>
          </a:p>
        </p:txBody>
      </p:sp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9" name="Grupo 49"/>
          <p:cNvGrpSpPr/>
          <p:nvPr/>
        </p:nvGrpSpPr>
        <p:grpSpPr>
          <a:xfrm>
            <a:off x="467544" y="3549650"/>
            <a:ext cx="1728192" cy="1389777"/>
            <a:chOff x="467544" y="3549650"/>
            <a:chExt cx="1728192" cy="1389777"/>
          </a:xfrm>
        </p:grpSpPr>
        <p:sp>
          <p:nvSpPr>
            <p:cNvPr id="35" name="CaixaDeTexto 34"/>
            <p:cNvSpPr txBox="1"/>
            <p:nvPr/>
          </p:nvSpPr>
          <p:spPr>
            <a:xfrm>
              <a:off x="467544" y="4293096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Financiamento de longo prazo</a:t>
              </a:r>
              <a:endParaRPr lang="pt-BR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350" y="3549650"/>
              <a:ext cx="1654121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3" name="Retângulo de cantos arredondados 52"/>
          <p:cNvSpPr/>
          <p:nvPr/>
        </p:nvSpPr>
        <p:spPr>
          <a:xfrm>
            <a:off x="3203848" y="3429000"/>
            <a:ext cx="288032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Z:\FOZ_JOBS\Logos\Corel\Aquapolo.jpg"/>
          <p:cNvPicPr>
            <a:picLocks noChangeAspect="1" noChangeArrowheads="1"/>
          </p:cNvPicPr>
          <p:nvPr/>
        </p:nvPicPr>
        <p:blipFill>
          <a:blip r:embed="rId9" cstate="print"/>
          <a:srcRect l="12027" t="16741" r="9980" b="71151"/>
          <a:stretch>
            <a:fillRect/>
          </a:stretch>
        </p:blipFill>
        <p:spPr bwMode="auto">
          <a:xfrm>
            <a:off x="3347864" y="3645024"/>
            <a:ext cx="2592288" cy="569039"/>
          </a:xfrm>
          <a:prstGeom prst="rect">
            <a:avLst/>
          </a:prstGeom>
          <a:noFill/>
        </p:spPr>
      </p:pic>
      <p:grpSp>
        <p:nvGrpSpPr>
          <p:cNvPr id="10" name="Grupo 67"/>
          <p:cNvGrpSpPr/>
          <p:nvPr/>
        </p:nvGrpSpPr>
        <p:grpSpPr>
          <a:xfrm>
            <a:off x="1547664" y="2780928"/>
            <a:ext cx="5328592" cy="1700808"/>
            <a:chOff x="2627784" y="4769768"/>
            <a:chExt cx="6372200" cy="3843808"/>
          </a:xfrm>
        </p:grpSpPr>
        <p:sp>
          <p:nvSpPr>
            <p:cNvPr id="37" name="Texto explicativo retangular 36"/>
            <p:cNvSpPr/>
            <p:nvPr/>
          </p:nvSpPr>
          <p:spPr>
            <a:xfrm>
              <a:off x="2627784" y="4769768"/>
              <a:ext cx="6372200" cy="3843808"/>
            </a:xfrm>
            <a:prstGeom prst="wedgeRectCallout">
              <a:avLst>
                <a:gd name="adj1" fmla="val 54070"/>
                <a:gd name="adj2" fmla="val 21369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2779503" y="4907709"/>
              <a:ext cx="5473441" cy="2782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>
                <a:buClr>
                  <a:srgbClr val="076BAD"/>
                </a:buClr>
                <a:buFont typeface="Wingdings" pitchFamily="2" charset="2"/>
                <a:buChar char=""/>
                <a:defRPr/>
              </a:pPr>
              <a:r>
                <a:rPr lang="en-US" sz="1400" b="1" dirty="0" smtClean="0">
                  <a:solidFill>
                    <a:srgbClr val="002060"/>
                  </a:solidFill>
                </a:rPr>
                <a:t>41 </a:t>
              </a:r>
              <a:r>
                <a:rPr lang="en-US" sz="1400" b="1" dirty="0" err="1" smtClean="0">
                  <a:solidFill>
                    <a:srgbClr val="002060"/>
                  </a:solidFill>
                </a:rPr>
                <a:t>anos</a:t>
              </a:r>
              <a:endParaRPr lang="en-US" sz="1400" b="1" dirty="0" smtClean="0">
                <a:solidFill>
                  <a:srgbClr val="002060"/>
                </a:solidFill>
              </a:endParaRPr>
            </a:p>
            <a:p>
              <a:pPr marL="266700" indent="-266700">
                <a:buClr>
                  <a:srgbClr val="076BAD"/>
                </a:buClr>
                <a:buFont typeface="Wingdings" pitchFamily="2" charset="2"/>
                <a:buChar char=""/>
                <a:defRPr/>
              </a:pPr>
              <a:r>
                <a:rPr lang="en-US" sz="1400" b="1" dirty="0" err="1" smtClean="0">
                  <a:solidFill>
                    <a:srgbClr val="002060"/>
                  </a:solidFill>
                </a:rPr>
                <a:t>Quantidade</a:t>
              </a:r>
              <a:r>
                <a:rPr lang="en-US" sz="1400" b="1" dirty="0" smtClean="0">
                  <a:solidFill>
                    <a:srgbClr val="002060"/>
                  </a:solidFill>
                </a:rPr>
                <a:t> e </a:t>
              </a:r>
              <a:r>
                <a:rPr lang="en-US" sz="1400" b="1" dirty="0" err="1" smtClean="0">
                  <a:solidFill>
                    <a:srgbClr val="002060"/>
                  </a:solidFill>
                </a:rPr>
                <a:t>qualidade</a:t>
              </a:r>
              <a:r>
                <a:rPr lang="en-US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2060"/>
                  </a:solidFill>
                </a:rPr>
                <a:t>garantida</a:t>
              </a:r>
              <a:r>
                <a:rPr lang="en-US" sz="1400" dirty="0" smtClean="0">
                  <a:solidFill>
                    <a:srgbClr val="002060"/>
                  </a:solidFill>
                </a:rPr>
                <a:t> </a:t>
              </a:r>
            </a:p>
            <a:p>
              <a:pPr marL="266700" indent="-266700">
                <a:spcAft>
                  <a:spcPts val="0"/>
                </a:spcAft>
                <a:buClr>
                  <a:srgbClr val="076BAD"/>
                </a:buClr>
                <a:buFont typeface="Wingdings" pitchFamily="2" charset="2"/>
                <a:buChar char=""/>
              </a:pPr>
              <a:r>
                <a:rPr lang="pt-BR" sz="1400" b="1" dirty="0" smtClean="0">
                  <a:solidFill>
                    <a:srgbClr val="002060"/>
                  </a:solidFill>
                </a:rPr>
                <a:t>Demanda :</a:t>
              </a:r>
              <a:r>
                <a:rPr lang="pt-BR" sz="1400" dirty="0" smtClean="0">
                  <a:solidFill>
                    <a:srgbClr val="002060"/>
                  </a:solidFill>
                </a:rPr>
                <a:t> 650 L/s</a:t>
              </a:r>
            </a:p>
            <a:p>
              <a:pPr marL="266700" indent="-266700">
                <a:spcAft>
                  <a:spcPts val="0"/>
                </a:spcAft>
                <a:buClr>
                  <a:srgbClr val="076BAD"/>
                </a:buClr>
                <a:buFont typeface="Wingdings" pitchFamily="2" charset="2"/>
                <a:buChar char=""/>
              </a:pPr>
              <a:r>
                <a:rPr lang="pt-BR" sz="1400" b="1" dirty="0" smtClean="0">
                  <a:solidFill>
                    <a:srgbClr val="002060"/>
                  </a:solidFill>
                </a:rPr>
                <a:t>Preço</a:t>
              </a:r>
              <a:r>
                <a:rPr lang="pt-BR" sz="1400" dirty="0" smtClean="0">
                  <a:solidFill>
                    <a:srgbClr val="002060"/>
                  </a:solidFill>
                </a:rPr>
                <a:t>: </a:t>
              </a:r>
              <a:r>
                <a:rPr lang="pt-BR" sz="1400" dirty="0" err="1" smtClean="0">
                  <a:solidFill>
                    <a:srgbClr val="002060"/>
                  </a:solidFill>
                </a:rPr>
                <a:t>Take</a:t>
              </a:r>
              <a:r>
                <a:rPr lang="pt-BR" sz="1400" dirty="0" smtClean="0">
                  <a:solidFill>
                    <a:srgbClr val="002060"/>
                  </a:solidFill>
                </a:rPr>
                <a:t> </a:t>
              </a:r>
              <a:r>
                <a:rPr lang="pt-BR" sz="1400" dirty="0" err="1" smtClean="0">
                  <a:solidFill>
                    <a:srgbClr val="002060"/>
                  </a:solidFill>
                </a:rPr>
                <a:t>or</a:t>
              </a:r>
              <a:r>
                <a:rPr lang="pt-BR" sz="1400" dirty="0" smtClean="0">
                  <a:solidFill>
                    <a:srgbClr val="002060"/>
                  </a:solidFill>
                </a:rPr>
                <a:t> </a:t>
              </a:r>
              <a:r>
                <a:rPr lang="pt-BR" sz="1400" dirty="0" err="1" smtClean="0">
                  <a:solidFill>
                    <a:srgbClr val="002060"/>
                  </a:solidFill>
                </a:rPr>
                <a:t>pay</a:t>
              </a:r>
              <a:r>
                <a:rPr lang="pt-BR" sz="1400" dirty="0" smtClean="0">
                  <a:solidFill>
                    <a:srgbClr val="002060"/>
                  </a:solidFill>
                </a:rPr>
                <a:t> (350  L/s)</a:t>
              </a:r>
            </a:p>
            <a:p>
              <a:pPr marL="266700" indent="-266700">
                <a:spcAft>
                  <a:spcPts val="0"/>
                </a:spcAft>
                <a:buClr>
                  <a:srgbClr val="076BAD"/>
                </a:buClr>
              </a:pPr>
              <a:endParaRPr lang="pt-BR" dirty="0"/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2339752" y="59492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Contratos de compartilhamento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7654" grpId="0" animBg="1"/>
      <p:bldP spid="53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85184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532853" y="4611023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>
            <a:off x="5004050" y="4509122"/>
            <a:ext cx="439451" cy="593367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grpSp>
        <p:nvGrpSpPr>
          <p:cNvPr id="6" name="Grupo 50"/>
          <p:cNvGrpSpPr/>
          <p:nvPr/>
        </p:nvGrpSpPr>
        <p:grpSpPr>
          <a:xfrm>
            <a:off x="5292080" y="5000636"/>
            <a:ext cx="1992858" cy="1090919"/>
            <a:chOff x="5292080" y="5000636"/>
            <a:chExt cx="1992858" cy="1090919"/>
          </a:xfrm>
        </p:grpSpPr>
        <p:pic>
          <p:nvPicPr>
            <p:cNvPr id="2767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5000636"/>
              <a:ext cx="1593006" cy="43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ixaDeTexto 41"/>
            <p:cNvSpPr txBox="1"/>
            <p:nvPr/>
          </p:nvSpPr>
          <p:spPr>
            <a:xfrm>
              <a:off x="5292080" y="5445224"/>
              <a:ext cx="199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Engenharia e Construção (EPC)</a:t>
              </a:r>
              <a:endParaRPr lang="pt-BR" dirty="0"/>
            </a:p>
          </p:txBody>
        </p:sp>
      </p:grp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grpSp>
        <p:nvGrpSpPr>
          <p:cNvPr id="7" name="Grupo 47"/>
          <p:cNvGrpSpPr/>
          <p:nvPr/>
        </p:nvGrpSpPr>
        <p:grpSpPr>
          <a:xfrm>
            <a:off x="3143240" y="1357298"/>
            <a:ext cx="2882900" cy="1729834"/>
            <a:chOff x="3143240" y="1357298"/>
            <a:chExt cx="2882900" cy="1729834"/>
          </a:xfrm>
        </p:grpSpPr>
        <p:sp>
          <p:nvSpPr>
            <p:cNvPr id="27650" name="Rectangle 27"/>
            <p:cNvSpPr>
              <a:spLocks noChangeArrowheads="1"/>
            </p:cNvSpPr>
            <p:nvPr/>
          </p:nvSpPr>
          <p:spPr bwMode="auto">
            <a:xfrm>
              <a:off x="3143240" y="1357298"/>
              <a:ext cx="2882900" cy="1346200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0" hangingPunct="0">
                <a:buFontTx/>
                <a:buChar char="•"/>
              </a:pPr>
              <a:endParaRPr lang="es-DO" sz="700" dirty="0">
                <a:latin typeface="Arial Unicode MS" pitchFamily="34" charset="-128"/>
              </a:endParaRPr>
            </a:p>
          </p:txBody>
        </p:sp>
        <p:pic>
          <p:nvPicPr>
            <p:cNvPr id="27662" name="Imagem 11" descr="marca_sabesp_300dpi_col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857752" y="1571612"/>
              <a:ext cx="610154" cy="85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Imagem 16" descr="Logos Foz_1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500430" y="1643050"/>
              <a:ext cx="874762" cy="73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ixaDeTexto 42"/>
            <p:cNvSpPr txBox="1"/>
            <p:nvPr/>
          </p:nvSpPr>
          <p:spPr>
            <a:xfrm>
              <a:off x="3635896" y="271780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acionistas</a:t>
              </a:r>
              <a:endParaRPr lang="pt-BR" b="1" dirty="0"/>
            </a:p>
          </p:txBody>
        </p:sp>
      </p:grp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8" name="Grupo 48"/>
          <p:cNvGrpSpPr/>
          <p:nvPr/>
        </p:nvGrpSpPr>
        <p:grpSpPr>
          <a:xfrm>
            <a:off x="7077795" y="3793283"/>
            <a:ext cx="1799506" cy="862305"/>
            <a:chOff x="7077795" y="3793283"/>
            <a:chExt cx="1799506" cy="862305"/>
          </a:xfrm>
        </p:grpSpPr>
        <p:pic>
          <p:nvPicPr>
            <p:cNvPr id="27677" name="Imagem 30" descr="logo braskem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77795" y="3793283"/>
              <a:ext cx="1799506" cy="43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CaixaDeTexto 33"/>
            <p:cNvSpPr txBox="1"/>
            <p:nvPr/>
          </p:nvSpPr>
          <p:spPr>
            <a:xfrm>
              <a:off x="7092280" y="42862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Cliente</a:t>
              </a:r>
              <a:endParaRPr lang="pt-BR" b="1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7020272" y="406400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(Polo Petroquímico do ABC)</a:t>
            </a:r>
            <a:endParaRPr lang="pt-BR" dirty="0"/>
          </a:p>
        </p:txBody>
      </p:sp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9" name="Grupo 49"/>
          <p:cNvGrpSpPr/>
          <p:nvPr/>
        </p:nvGrpSpPr>
        <p:grpSpPr>
          <a:xfrm>
            <a:off x="467544" y="3549650"/>
            <a:ext cx="1728192" cy="1389777"/>
            <a:chOff x="467544" y="3549650"/>
            <a:chExt cx="1728192" cy="1389777"/>
          </a:xfrm>
        </p:grpSpPr>
        <p:sp>
          <p:nvSpPr>
            <p:cNvPr id="35" name="CaixaDeTexto 34"/>
            <p:cNvSpPr txBox="1"/>
            <p:nvPr/>
          </p:nvSpPr>
          <p:spPr>
            <a:xfrm>
              <a:off x="467544" y="4293096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Financiamento de longo prazo</a:t>
              </a:r>
              <a:endParaRPr lang="pt-BR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350" y="3549650"/>
              <a:ext cx="1654121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3" name="Retângulo de cantos arredondados 52"/>
          <p:cNvSpPr/>
          <p:nvPr/>
        </p:nvSpPr>
        <p:spPr>
          <a:xfrm>
            <a:off x="3203848" y="3429000"/>
            <a:ext cx="288032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Z:\FOZ_JOBS\Logos\Corel\Aquapolo.jpg"/>
          <p:cNvPicPr>
            <a:picLocks noChangeAspect="1" noChangeArrowheads="1"/>
          </p:cNvPicPr>
          <p:nvPr/>
        </p:nvPicPr>
        <p:blipFill>
          <a:blip r:embed="rId9" cstate="print"/>
          <a:srcRect l="12027" t="16741" r="9980" b="71151"/>
          <a:stretch>
            <a:fillRect/>
          </a:stretch>
        </p:blipFill>
        <p:spPr bwMode="auto">
          <a:xfrm>
            <a:off x="3347864" y="3645024"/>
            <a:ext cx="2592288" cy="569039"/>
          </a:xfrm>
          <a:prstGeom prst="rect">
            <a:avLst/>
          </a:prstGeom>
          <a:noFill/>
        </p:spPr>
      </p:pic>
      <p:grpSp>
        <p:nvGrpSpPr>
          <p:cNvPr id="10" name="Grupo 68"/>
          <p:cNvGrpSpPr/>
          <p:nvPr/>
        </p:nvGrpSpPr>
        <p:grpSpPr>
          <a:xfrm>
            <a:off x="4067944" y="1484784"/>
            <a:ext cx="4464496" cy="4248472"/>
            <a:chOff x="2411760" y="2780928"/>
            <a:chExt cx="4104456" cy="3456384"/>
          </a:xfrm>
        </p:grpSpPr>
        <p:sp>
          <p:nvSpPr>
            <p:cNvPr id="70" name="Texto explicativo retangular 69"/>
            <p:cNvSpPr/>
            <p:nvPr/>
          </p:nvSpPr>
          <p:spPr>
            <a:xfrm>
              <a:off x="2411760" y="2780928"/>
              <a:ext cx="4104456" cy="3456384"/>
            </a:xfrm>
            <a:prstGeom prst="wedgeRectCallout">
              <a:avLst>
                <a:gd name="adj1" fmla="val -54919"/>
                <a:gd name="adj2" fmla="val 20191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2607210" y="3811779"/>
              <a:ext cx="3816424" cy="1389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</a:pPr>
              <a:r>
                <a:rPr lang="pt-BR" sz="1400" b="1" dirty="0" smtClean="0"/>
                <a:t>Receitas adicionais:</a:t>
              </a:r>
            </a:p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Aluguel da área:  R$ 227 mil/ano</a:t>
              </a:r>
            </a:p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Efluente: R$ 630 mil/ano</a:t>
              </a:r>
            </a:p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TAC : R$ 1.568 mil/ano</a:t>
              </a:r>
            </a:p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Total:  R$ 2.425 mil/ano</a:t>
              </a:r>
            </a:p>
          </p:txBody>
        </p:sp>
      </p:grpSp>
      <p:sp>
        <p:nvSpPr>
          <p:cNvPr id="37" name="CaixaDeTexto 36"/>
          <p:cNvSpPr txBox="1"/>
          <p:nvPr/>
        </p:nvSpPr>
        <p:spPr>
          <a:xfrm>
            <a:off x="2339752" y="59492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Contratos de compartilhamento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7654" grpId="0" animBg="1"/>
      <p:bldP spid="31" grpId="0"/>
      <p:bldP spid="5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85184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532853" y="4611023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>
            <a:off x="5004050" y="4509122"/>
            <a:ext cx="439451" cy="593367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grpSp>
        <p:nvGrpSpPr>
          <p:cNvPr id="6" name="Grupo 50"/>
          <p:cNvGrpSpPr/>
          <p:nvPr/>
        </p:nvGrpSpPr>
        <p:grpSpPr>
          <a:xfrm>
            <a:off x="5292080" y="5000636"/>
            <a:ext cx="1992858" cy="1090919"/>
            <a:chOff x="5292080" y="5000636"/>
            <a:chExt cx="1992858" cy="1090919"/>
          </a:xfrm>
        </p:grpSpPr>
        <p:pic>
          <p:nvPicPr>
            <p:cNvPr id="2767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5000636"/>
              <a:ext cx="1593006" cy="43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ixaDeTexto 41"/>
            <p:cNvSpPr txBox="1"/>
            <p:nvPr/>
          </p:nvSpPr>
          <p:spPr>
            <a:xfrm>
              <a:off x="5292080" y="5445224"/>
              <a:ext cx="199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Engenharia e Construção (EPC)</a:t>
              </a:r>
              <a:endParaRPr lang="pt-BR" dirty="0"/>
            </a:p>
          </p:txBody>
        </p:sp>
      </p:grp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grpSp>
        <p:nvGrpSpPr>
          <p:cNvPr id="7" name="Grupo 47"/>
          <p:cNvGrpSpPr/>
          <p:nvPr/>
        </p:nvGrpSpPr>
        <p:grpSpPr>
          <a:xfrm>
            <a:off x="3143240" y="1357298"/>
            <a:ext cx="2882900" cy="1729834"/>
            <a:chOff x="3143240" y="1357298"/>
            <a:chExt cx="2882900" cy="1729834"/>
          </a:xfrm>
        </p:grpSpPr>
        <p:sp>
          <p:nvSpPr>
            <p:cNvPr id="27650" name="Rectangle 27"/>
            <p:cNvSpPr>
              <a:spLocks noChangeArrowheads="1"/>
            </p:cNvSpPr>
            <p:nvPr/>
          </p:nvSpPr>
          <p:spPr bwMode="auto">
            <a:xfrm>
              <a:off x="3143240" y="1357298"/>
              <a:ext cx="2882900" cy="1346200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0" hangingPunct="0">
                <a:buFontTx/>
                <a:buChar char="•"/>
              </a:pPr>
              <a:endParaRPr lang="es-DO" sz="700" dirty="0">
                <a:latin typeface="Arial Unicode MS" pitchFamily="34" charset="-128"/>
              </a:endParaRPr>
            </a:p>
          </p:txBody>
        </p:sp>
        <p:pic>
          <p:nvPicPr>
            <p:cNvPr id="27662" name="Imagem 11" descr="marca_sabesp_300dpi_col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857752" y="1571612"/>
              <a:ext cx="610154" cy="85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Imagem 16" descr="Logos Foz_1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500430" y="1643050"/>
              <a:ext cx="874762" cy="73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ixaDeTexto 42"/>
            <p:cNvSpPr txBox="1"/>
            <p:nvPr/>
          </p:nvSpPr>
          <p:spPr>
            <a:xfrm>
              <a:off x="3635896" y="271780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acionistas</a:t>
              </a:r>
              <a:endParaRPr lang="pt-BR" b="1" dirty="0"/>
            </a:p>
          </p:txBody>
        </p:sp>
      </p:grp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8" name="Grupo 48"/>
          <p:cNvGrpSpPr/>
          <p:nvPr/>
        </p:nvGrpSpPr>
        <p:grpSpPr>
          <a:xfrm>
            <a:off x="7077795" y="3793283"/>
            <a:ext cx="1799506" cy="862305"/>
            <a:chOff x="7077795" y="3793283"/>
            <a:chExt cx="1799506" cy="862305"/>
          </a:xfrm>
        </p:grpSpPr>
        <p:pic>
          <p:nvPicPr>
            <p:cNvPr id="27677" name="Imagem 30" descr="logo braskem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77795" y="3793283"/>
              <a:ext cx="1799506" cy="43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CaixaDeTexto 33"/>
            <p:cNvSpPr txBox="1"/>
            <p:nvPr/>
          </p:nvSpPr>
          <p:spPr>
            <a:xfrm>
              <a:off x="7092280" y="42862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Cliente</a:t>
              </a:r>
              <a:endParaRPr lang="pt-BR" b="1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7020272" y="406400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(Polo Petroquímico do ABC)</a:t>
            </a:r>
            <a:endParaRPr lang="pt-BR" dirty="0"/>
          </a:p>
        </p:txBody>
      </p:sp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9" name="Grupo 49"/>
          <p:cNvGrpSpPr/>
          <p:nvPr/>
        </p:nvGrpSpPr>
        <p:grpSpPr>
          <a:xfrm>
            <a:off x="467544" y="3549650"/>
            <a:ext cx="1728192" cy="1389777"/>
            <a:chOff x="467544" y="3549650"/>
            <a:chExt cx="1728192" cy="1389777"/>
          </a:xfrm>
        </p:grpSpPr>
        <p:sp>
          <p:nvSpPr>
            <p:cNvPr id="35" name="CaixaDeTexto 34"/>
            <p:cNvSpPr txBox="1"/>
            <p:nvPr/>
          </p:nvSpPr>
          <p:spPr>
            <a:xfrm>
              <a:off x="467544" y="4293096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Financiamento de longo prazo</a:t>
              </a:r>
              <a:endParaRPr lang="pt-BR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350" y="3549650"/>
              <a:ext cx="1654121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3" name="Retângulo de cantos arredondados 52"/>
          <p:cNvSpPr/>
          <p:nvPr/>
        </p:nvSpPr>
        <p:spPr>
          <a:xfrm>
            <a:off x="3203848" y="3429000"/>
            <a:ext cx="288032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Z:\FOZ_JOBS\Logos\Corel\Aquapolo.jpg"/>
          <p:cNvPicPr>
            <a:picLocks noChangeAspect="1" noChangeArrowheads="1"/>
          </p:cNvPicPr>
          <p:nvPr/>
        </p:nvPicPr>
        <p:blipFill>
          <a:blip r:embed="rId9" cstate="print"/>
          <a:srcRect l="12027" t="16741" r="9980" b="71151"/>
          <a:stretch>
            <a:fillRect/>
          </a:stretch>
        </p:blipFill>
        <p:spPr bwMode="auto">
          <a:xfrm>
            <a:off x="3347864" y="3645024"/>
            <a:ext cx="2592288" cy="569039"/>
          </a:xfrm>
          <a:prstGeom prst="rect">
            <a:avLst/>
          </a:prstGeom>
          <a:noFill/>
        </p:spPr>
      </p:pic>
      <p:grpSp>
        <p:nvGrpSpPr>
          <p:cNvPr id="10" name="Grupo 71"/>
          <p:cNvGrpSpPr/>
          <p:nvPr/>
        </p:nvGrpSpPr>
        <p:grpSpPr>
          <a:xfrm>
            <a:off x="3203848" y="1844824"/>
            <a:ext cx="4392488" cy="2736304"/>
            <a:chOff x="2815477" y="3399664"/>
            <a:chExt cx="4104456" cy="1469497"/>
          </a:xfrm>
        </p:grpSpPr>
        <p:sp>
          <p:nvSpPr>
            <p:cNvPr id="73" name="Texto explicativo retangular 72"/>
            <p:cNvSpPr/>
            <p:nvPr/>
          </p:nvSpPr>
          <p:spPr>
            <a:xfrm>
              <a:off x="2815477" y="3399664"/>
              <a:ext cx="4104456" cy="1469497"/>
            </a:xfrm>
            <a:prstGeom prst="wedgeRectCallout">
              <a:avLst>
                <a:gd name="adj1" fmla="val 19998"/>
                <a:gd name="adj2" fmla="val 61008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CaixaDeTexto 73"/>
            <p:cNvSpPr txBox="1"/>
            <p:nvPr/>
          </p:nvSpPr>
          <p:spPr>
            <a:xfrm>
              <a:off x="2950049" y="3515676"/>
              <a:ext cx="3816424" cy="109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 Valor do contrato EPC: R$ 364 MM</a:t>
              </a:r>
            </a:p>
            <a:p>
              <a:pPr marL="266700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Prazo de execução: 2 anos</a:t>
              </a:r>
            </a:p>
            <a:p>
              <a:pPr marL="455613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Estação de Produção de Água Industrial  (EPAI) </a:t>
              </a:r>
            </a:p>
            <a:p>
              <a:pPr marL="455613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17 km de adutora de aço de 900mm  </a:t>
              </a:r>
            </a:p>
            <a:p>
              <a:pPr marL="455613" lvl="0" indent="-266700">
                <a:lnSpc>
                  <a:spcPct val="150000"/>
                </a:lnSpc>
                <a:buClr>
                  <a:srgbClr val="076BAD"/>
                </a:buClr>
                <a:buFont typeface="Wingdings" pitchFamily="2" charset="2"/>
                <a:buChar char="Ø"/>
              </a:pPr>
              <a:r>
                <a:rPr lang="pt-BR" sz="1400" b="1" dirty="0" smtClean="0"/>
                <a:t>Sistema de distribuição (3,6 km) no Polo Petroquímico</a:t>
              </a:r>
            </a:p>
          </p:txBody>
        </p:sp>
      </p:grpSp>
      <p:sp>
        <p:nvSpPr>
          <p:cNvPr id="36" name="CaixaDeTexto 35"/>
          <p:cNvSpPr txBox="1"/>
          <p:nvPr/>
        </p:nvSpPr>
        <p:spPr>
          <a:xfrm>
            <a:off x="2339752" y="59492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Contratos de compartilhamento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7654" grpId="0" animBg="1"/>
      <p:bldP spid="31" grpId="0"/>
      <p:bldP spid="53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3143240" y="1357298"/>
            <a:ext cx="2882900" cy="1346200"/>
          </a:xfrm>
          <a:prstGeom prst="rect">
            <a:avLst/>
          </a:prstGeom>
          <a:noFill/>
          <a:ln w="28575">
            <a:solidFill>
              <a:srgbClr val="000066"/>
            </a:solidFill>
            <a:prstDash val="sysDot"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eaLnBrk="0" hangingPunct="0">
              <a:buFontTx/>
              <a:buChar char="•"/>
            </a:pPr>
            <a:endParaRPr lang="es-DO" sz="700" dirty="0">
              <a:latin typeface="Arial Unicode MS" pitchFamily="34" charset="-128"/>
            </a:endParaRP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sp>
        <p:nvSpPr>
          <p:cNvPr id="7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14678" y="3429000"/>
            <a:ext cx="2870200" cy="1028700"/>
          </a:xfrm>
          <a:prstGeom prst="bevel">
            <a:avLst>
              <a:gd name="adj" fmla="val 5394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431" tIns="27431" rIns="27431" bIns="27431" anchor="ctr"/>
          <a:lstStyle/>
          <a:p>
            <a:pPr algn="ctr" eaLnBrk="0" hangingPunct="0">
              <a:spcAft>
                <a:spcPts val="600"/>
              </a:spcAft>
              <a:defRPr/>
            </a:pPr>
            <a:endParaRPr lang="it-IT" sz="1400" b="1" dirty="0">
              <a:solidFill>
                <a:srgbClr val="FFFFFF"/>
              </a:solidFill>
              <a:latin typeface="Arial" pitchFamily="34" charset="0"/>
              <a:ea typeface="ヒラギノ角ゴ ProN W3" charset="0"/>
              <a:cs typeface="Arial" pitchFamily="34" charset="0"/>
            </a:endParaRPr>
          </a:p>
        </p:txBody>
      </p:sp>
      <p:sp>
        <p:nvSpPr>
          <p:cNvPr id="27658" name="Oval 112"/>
          <p:cNvSpPr>
            <a:spLocks noChangeArrowheads="1"/>
          </p:cNvSpPr>
          <p:nvPr/>
        </p:nvSpPr>
        <p:spPr bwMode="auto">
          <a:xfrm>
            <a:off x="6374681" y="3664521"/>
            <a:ext cx="71438" cy="71438"/>
          </a:xfrm>
          <a:prstGeom prst="ellipse">
            <a:avLst/>
          </a:prstGeom>
          <a:noFill/>
          <a:ln w="28575">
            <a:noFill/>
            <a:round/>
            <a:headEnd/>
            <a:tailEnd type="none" w="lg" len="lg"/>
          </a:ln>
        </p:spPr>
        <p:txBody>
          <a:bodyPr wrap="none" lIns="91435" tIns="45718" rIns="91435" bIns="45718" anchor="ctr"/>
          <a:lstStyle/>
          <a:p>
            <a:pPr eaLnBrk="0" hangingPunct="0">
              <a:buFontTx/>
              <a:buChar char="•"/>
            </a:pPr>
            <a:endParaRPr lang="es-ES">
              <a:latin typeface="Arial" pitchFamily="34" charset="0"/>
            </a:endParaRPr>
          </a:p>
        </p:txBody>
      </p:sp>
      <p:sp>
        <p:nvSpPr>
          <p:cNvPr id="27659" name="68 Elipse"/>
          <p:cNvSpPr>
            <a:spLocks noChangeArrowheads="1"/>
          </p:cNvSpPr>
          <p:nvPr/>
        </p:nvSpPr>
        <p:spPr bwMode="auto">
          <a:xfrm>
            <a:off x="2290465" y="5180335"/>
            <a:ext cx="71438" cy="71438"/>
          </a:xfrm>
          <a:prstGeom prst="ellipse">
            <a:avLst/>
          </a:prstGeom>
          <a:noFill/>
          <a:ln w="28575" algn="ctr">
            <a:noFill/>
            <a:round/>
            <a:headEnd/>
            <a:tailEnd type="stealth" w="lg" len="lg"/>
          </a:ln>
        </p:spPr>
        <p:txBody>
          <a:bodyPr lIns="91435" tIns="45718" rIns="91435" bIns="45718"/>
          <a:lstStyle/>
          <a:p>
            <a:endParaRPr lang="es-ES" dirty="0">
              <a:latin typeface="Arial" pitchFamily="34" charset="0"/>
            </a:endParaRPr>
          </a:p>
        </p:txBody>
      </p:sp>
      <p:sp>
        <p:nvSpPr>
          <p:cNvPr id="27660" name="69 Elipse"/>
          <p:cNvSpPr>
            <a:spLocks noChangeArrowheads="1"/>
          </p:cNvSpPr>
          <p:nvPr/>
        </p:nvSpPr>
        <p:spPr bwMode="auto">
          <a:xfrm>
            <a:off x="2604120" y="5466085"/>
            <a:ext cx="71438" cy="71438"/>
          </a:xfrm>
          <a:prstGeom prst="ellipse">
            <a:avLst/>
          </a:prstGeom>
          <a:noFill/>
          <a:ln w="28575" algn="ctr">
            <a:noFill/>
            <a:round/>
            <a:headEnd/>
            <a:tailEnd type="stealth" w="lg" len="lg"/>
          </a:ln>
        </p:spPr>
        <p:txBody>
          <a:bodyPr lIns="91435" tIns="45718" rIns="91435" bIns="45718"/>
          <a:lstStyle/>
          <a:p>
            <a:endParaRPr lang="es-ES" dirty="0">
              <a:latin typeface="Arial" pitchFamily="34" charset="0"/>
            </a:endParaRPr>
          </a:p>
        </p:txBody>
      </p:sp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4214" y="5392369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Imagem 11" descr="marca_sabesp_300dpi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57752" y="1643050"/>
            <a:ext cx="610154" cy="85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890050" y="4865961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1270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 rot="16200000" flipH="1">
            <a:off x="4956067" y="4803666"/>
            <a:ext cx="673357" cy="514310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pic>
        <p:nvPicPr>
          <p:cNvPr id="27667" name="Imagem 16" descr="Logos Foz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00430" y="1643050"/>
            <a:ext cx="874762" cy="73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pic>
        <p:nvPicPr>
          <p:cNvPr id="2767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894" y="5499423"/>
            <a:ext cx="1593006" cy="43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6" name="CaixaDeTexto 29"/>
          <p:cNvSpPr txBox="1">
            <a:spLocks noChangeArrowheads="1"/>
          </p:cNvSpPr>
          <p:nvPr/>
        </p:nvSpPr>
        <p:spPr bwMode="auto">
          <a:xfrm>
            <a:off x="5959450" y="1449959"/>
            <a:ext cx="1847329" cy="3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buFontTx/>
              <a:buChar char="-"/>
            </a:pPr>
            <a:r>
              <a:rPr lang="pt-BR" sz="1400" b="1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27677" name="Imagem 30" descr="logo braske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7795" y="3793283"/>
            <a:ext cx="1799506" cy="43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565900" y="4286256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Cliente</a:t>
            </a:r>
            <a:endParaRPr lang="pt-BR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214282" y="428625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Financiamento de longo prazo</a:t>
            </a:r>
            <a:endParaRPr lang="pt-BR" b="1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2781300" y="6184900"/>
            <a:ext cx="1714500" cy="3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Esgoto tratado</a:t>
            </a:r>
            <a:endParaRPr lang="pt-BR" b="1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5143500" y="6027003"/>
            <a:ext cx="228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Engenharia e Construção (EPC)</a:t>
            </a:r>
          </a:p>
          <a:p>
            <a:endParaRPr lang="pt-BR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3009900" y="2717800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acionistas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718300" y="4064000"/>
            <a:ext cx="2425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</a:t>
            </a:r>
            <a:r>
              <a:rPr lang="pt-BR" sz="1200" dirty="0" err="1" smtClean="0">
                <a:solidFill>
                  <a:srgbClr val="0070C0"/>
                </a:solidFill>
                <a:ea typeface="ＭＳ Ｐゴシック"/>
              </a:rPr>
              <a:t>Polo</a:t>
            </a:r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 Petroquímico do ABC)</a:t>
            </a:r>
          </a:p>
          <a:p>
            <a:pPr algn="ctr"/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" y="3549650"/>
            <a:ext cx="1654121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3714752"/>
            <a:ext cx="26289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84199" y="3214686"/>
            <a:ext cx="216693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QUALIDADE</a:t>
            </a:r>
            <a:endParaRPr lang="pt-BR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-30020" y="6596390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CC22C4-77E0-43F5-B5C5-F8F7C26B3628}" type="slidenum">
              <a:rPr lang="pt-BR" sz="1050" smtClean="0">
                <a:solidFill>
                  <a:schemeClr val="bg1"/>
                </a:solidFill>
                <a:latin typeface="+mn-lt"/>
              </a:rPr>
              <a:pPr/>
              <a:t>15</a:t>
            </a:fld>
            <a:endParaRPr lang="pt-BR" sz="105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5317" t="41139" r="20253" b="17722"/>
          <a:stretch>
            <a:fillRect/>
          </a:stretch>
        </p:blipFill>
        <p:spPr bwMode="auto">
          <a:xfrm>
            <a:off x="23255" y="1071547"/>
            <a:ext cx="8888682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tângulo 17"/>
          <p:cNvSpPr/>
          <p:nvPr/>
        </p:nvSpPr>
        <p:spPr>
          <a:xfrm>
            <a:off x="3903140" y="1800684"/>
            <a:ext cx="428628" cy="3643338"/>
          </a:xfrm>
          <a:prstGeom prst="rect">
            <a:avLst/>
          </a:prstGeom>
          <a:solidFill>
            <a:srgbClr val="A6D197">
              <a:alpha val="30000"/>
            </a:srgbClr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474248" y="1800684"/>
            <a:ext cx="1285884" cy="3643338"/>
          </a:xfrm>
          <a:prstGeom prst="rect">
            <a:avLst/>
          </a:prstGeom>
          <a:solidFill>
            <a:srgbClr val="A6D197">
              <a:alpha val="30000"/>
            </a:srgbClr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42844" y="397459"/>
            <a:ext cx="5946863" cy="553998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cs typeface="+mn-cs"/>
              </a:rPr>
              <a:t>Remoção de partículas x processos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3321" y="1216324"/>
            <a:ext cx="5371164" cy="42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0837" y="3680387"/>
            <a:ext cx="1606130" cy="219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420" y="3682813"/>
            <a:ext cx="1673524" cy="217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Parâmetros de Qualidade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ço Reservado para Conteúdo 2"/>
          <p:cNvSpPr txBox="1">
            <a:spLocks/>
          </p:cNvSpPr>
          <p:nvPr/>
        </p:nvSpPr>
        <p:spPr>
          <a:xfrm>
            <a:off x="259306" y="245660"/>
            <a:ext cx="5148717" cy="4913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2600" b="1" noProof="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/>
                <a:ea typeface="ＭＳ Ｐゴシック"/>
              </a:rPr>
              <a:t>Comparação de parâmetros (</a:t>
            </a:r>
            <a:r>
              <a:rPr lang="pt-BR" sz="2600" b="1" noProof="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/>
                <a:ea typeface="ＭＳ Ｐゴシック"/>
              </a:rPr>
              <a:t>1/3)</a:t>
            </a:r>
            <a:endParaRPr kumimoji="0" lang="pt-BR" sz="2600" b="1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ＭＳ Ｐゴシック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714348" y="1142984"/>
          <a:ext cx="7715303" cy="4714908"/>
        </p:xfrm>
        <a:graphic>
          <a:graphicData uri="http://schemas.openxmlformats.org/drawingml/2006/table">
            <a:tbl>
              <a:tblPr/>
              <a:tblGrid>
                <a:gridCol w="1786213"/>
                <a:gridCol w="764045"/>
                <a:gridCol w="1045399"/>
                <a:gridCol w="1373215"/>
                <a:gridCol w="1300941"/>
                <a:gridCol w="1445490"/>
              </a:tblGrid>
              <a:tr h="5300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Parâmetro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Unidade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 Efluente Secundário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Água Industrial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CONAMA 430 - 13/05/2011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Artigo 6º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231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Odor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Virtualmente ausente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pH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a 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6,5 a 7,5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5,0 a 9,0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6,0 a 9,0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Cor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UH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&lt; 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Turbidez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uT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&lt;1,0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Sólidos em suspensão totais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&lt;40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Condutividade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µS/cm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&lt;830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&lt;720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SDT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&lt;500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DBO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&lt;30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Remoção &gt; 60%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20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DQO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&lt;20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Amônia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&lt;20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 20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20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Nitrato (como N)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Nitrito (como N)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Fósforo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 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Dureza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Sulfato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&lt;250,0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Sulfeto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Boro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&lt;50,0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5,0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Cianeto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&lt;2,0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Fluoreto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Sílica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&lt;20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&lt;20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ço Reservado para Conteúdo 2"/>
          <p:cNvSpPr txBox="1">
            <a:spLocks/>
          </p:cNvSpPr>
          <p:nvPr/>
        </p:nvSpPr>
        <p:spPr>
          <a:xfrm>
            <a:off x="259306" y="245660"/>
            <a:ext cx="5161780" cy="4913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26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Comparação de parâmetros (</a:t>
            </a:r>
            <a:r>
              <a:rPr lang="pt-BR" sz="26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2/3)</a:t>
            </a:r>
            <a:endParaRPr lang="pt-BR" sz="26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ea typeface="ＭＳ Ｐゴシック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71472" y="1071546"/>
          <a:ext cx="7715304" cy="5000660"/>
        </p:xfrm>
        <a:graphic>
          <a:graphicData uri="http://schemas.openxmlformats.org/drawingml/2006/table">
            <a:tbl>
              <a:tblPr/>
              <a:tblGrid>
                <a:gridCol w="1786213"/>
                <a:gridCol w="764045"/>
                <a:gridCol w="1045399"/>
                <a:gridCol w="1373216"/>
                <a:gridCol w="1300941"/>
                <a:gridCol w="1445490"/>
              </a:tblGrid>
              <a:tr h="4348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Parâmetro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Unidade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 Efluente Secundário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Água Industrial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CONAMA 430 - 13/05/2011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Artigo 6º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Alumínio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Cádmio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mg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&lt;50,0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Chumbo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&lt;0,1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Cobre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Cobre Dissolvido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Cromo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 0,5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Cromo Hexavalente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&lt;10,0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 0,1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Cromo Trivalente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Estanho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 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Ferro Dissolvido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&lt;15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Ferro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&lt;1,5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Magnésio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&lt;25,0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Manganês dissolvido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Manganês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Mercúrio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&lt;5,0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Níquel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&lt;2,0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2,0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Prata total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Zinco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&lt;5,0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Selênio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Arsênio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&lt;0,1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Bario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&lt;0,5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5,0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ço Reservado para Conteúdo 2"/>
          <p:cNvSpPr txBox="1">
            <a:spLocks/>
          </p:cNvSpPr>
          <p:nvPr/>
        </p:nvSpPr>
        <p:spPr>
          <a:xfrm>
            <a:off x="259306" y="245660"/>
            <a:ext cx="5161780" cy="4913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26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Comparação de parâmetros </a:t>
            </a:r>
            <a:r>
              <a:rPr lang="pt-BR" sz="26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(3/3)</a:t>
            </a:r>
            <a:endParaRPr lang="pt-BR" sz="26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ea typeface="ＭＳ Ｐゴシック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28596" y="1142984"/>
          <a:ext cx="7929619" cy="4929227"/>
        </p:xfrm>
        <a:graphic>
          <a:graphicData uri="http://schemas.openxmlformats.org/drawingml/2006/table">
            <a:tbl>
              <a:tblPr/>
              <a:tblGrid>
                <a:gridCol w="1835830"/>
                <a:gridCol w="785269"/>
                <a:gridCol w="1074439"/>
                <a:gridCol w="1447998"/>
                <a:gridCol w="1300441"/>
                <a:gridCol w="1485642"/>
              </a:tblGrid>
              <a:tr h="4493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Parâmetro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Unidade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 Efluente Secundário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Água Industrial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CONAMA 430 - 13/05/2011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Artigo 6º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493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Cistos de </a:t>
                      </a:r>
                      <a:r>
                        <a:rPr lang="pt-BR" sz="1000" b="1" i="0" u="none" strike="noStrike" dirty="0" err="1">
                          <a:solidFill>
                            <a:srgbClr val="FF0000"/>
                          </a:solidFill>
                          <a:latin typeface="Arial"/>
                        </a:rPr>
                        <a:t>Giardia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 e oocistos de </a:t>
                      </a:r>
                      <a:r>
                        <a:rPr lang="pt-BR" sz="1000" b="1" i="1" u="none" strike="noStrike" dirty="0" err="1">
                          <a:solidFill>
                            <a:srgbClr val="FF0000"/>
                          </a:solidFill>
                          <a:latin typeface="Arial"/>
                        </a:rPr>
                        <a:t>Cryptosporidium</a:t>
                      </a:r>
                      <a:endParaRPr lang="pt-BR" sz="10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Unid./L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Escherichia coli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UFC/100mL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&lt;200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Ovos viáveis de helmintos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Unid./L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9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Cloro (residual livre)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&gt;0,2 (dióxido de cloro)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&gt;0,5 </a:t>
                      </a:r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mg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/L após duas h de contato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Surfactantes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&lt;5,1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9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Óleos e Graxas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&lt;10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minerais &lt; 20         vetais e animais &lt;50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Virtualmente ausente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Compostos Orgânicos Voláteis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Ausentes (&lt; 2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µg/L)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Dicloeteno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Estireno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Etilbenzeno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Fenol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&lt;0,134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&lt;0,134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0,5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Tetracloreto de carbono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Tolueno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1,2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Tricloroeteno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Xileno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1,6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Benzeno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mg/L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-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&lt; 1,2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42976" y="3071810"/>
            <a:ext cx="66437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CENÁRIOS</a:t>
            </a:r>
            <a:endParaRPr lang="pt-BR" sz="32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107504" y="332656"/>
            <a:ext cx="5976664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Parâmetros do Permeado- DQO</a:t>
            </a:r>
            <a:endParaRPr lang="pt-BR" sz="28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GeoSlab703 Md BT" pitchFamily="18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8023819" cy="42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107504" y="332656"/>
            <a:ext cx="5976664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Parâmetros do Permeado – NH</a:t>
            </a:r>
            <a:r>
              <a:rPr lang="pt-BR" sz="2800" b="1" baseline="-2500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3</a:t>
            </a:r>
            <a:endParaRPr lang="pt-BR" sz="2800" b="1" baseline="-25000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GeoSlab703 Md BT" pitchFamily="18" charset="0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333117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107504" y="117213"/>
            <a:ext cx="5976664" cy="954107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Parâmetros do Permeado - Condutividade</a:t>
            </a:r>
            <a:endParaRPr lang="pt-BR" sz="28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GeoSlab703 Md BT" pitchFamily="18" charset="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508065" cy="415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972540" y="3214686"/>
            <a:ext cx="519026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DETALHAMENTO DO PROJETO</a:t>
            </a:r>
            <a:endParaRPr lang="pt-BR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1410213" y="1608360"/>
            <a:ext cx="4062539" cy="46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endParaRPr lang="pt-BR" sz="1600" dirty="0" smtClean="0">
              <a:latin typeface="Arial Black" pitchFamily="34" charset="0"/>
            </a:endParaRPr>
          </a:p>
          <a:p>
            <a:endParaRPr lang="pt-BR" sz="1000" b="1" dirty="0">
              <a:solidFill>
                <a:schemeClr val="bg1"/>
              </a:solidFill>
            </a:endParaRPr>
          </a:p>
        </p:txBody>
      </p:sp>
      <p:pic>
        <p:nvPicPr>
          <p:cNvPr id="9" name="Imagem 8" descr="IMG_2500.JPG"/>
          <p:cNvPicPr>
            <a:picLocks noChangeAspect="1"/>
          </p:cNvPicPr>
          <p:nvPr/>
        </p:nvPicPr>
        <p:blipFill>
          <a:blip r:embed="rId3" cstate="print"/>
          <a:srcRect l="6220" r="7655" b="612"/>
          <a:stretch>
            <a:fillRect/>
          </a:stretch>
        </p:blipFill>
        <p:spPr>
          <a:xfrm>
            <a:off x="996286" y="1175893"/>
            <a:ext cx="5718413" cy="43993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orma livre 9"/>
          <p:cNvSpPr/>
          <p:nvPr/>
        </p:nvSpPr>
        <p:spPr>
          <a:xfrm>
            <a:off x="4479707" y="1833063"/>
            <a:ext cx="1825560" cy="760010"/>
          </a:xfrm>
          <a:custGeom>
            <a:avLst/>
            <a:gdLst>
              <a:gd name="connsiteX0" fmla="*/ 0 w 2228850"/>
              <a:gd name="connsiteY0" fmla="*/ 91440 h 902970"/>
              <a:gd name="connsiteX1" fmla="*/ 1120140 w 2228850"/>
              <a:gd name="connsiteY1" fmla="*/ 0 h 902970"/>
              <a:gd name="connsiteX2" fmla="*/ 2228850 w 2228850"/>
              <a:gd name="connsiteY2" fmla="*/ 788670 h 902970"/>
              <a:gd name="connsiteX3" fmla="*/ 857250 w 2228850"/>
              <a:gd name="connsiteY3" fmla="*/ 902970 h 902970"/>
              <a:gd name="connsiteX4" fmla="*/ 0 w 2228850"/>
              <a:gd name="connsiteY4" fmla="*/ 91440 h 9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902970">
                <a:moveTo>
                  <a:pt x="0" y="91440"/>
                </a:moveTo>
                <a:lnTo>
                  <a:pt x="1120140" y="0"/>
                </a:lnTo>
                <a:lnTo>
                  <a:pt x="2228850" y="788670"/>
                </a:lnTo>
                <a:lnTo>
                  <a:pt x="857250" y="902970"/>
                </a:lnTo>
                <a:lnTo>
                  <a:pt x="0" y="91440"/>
                </a:lnTo>
                <a:close/>
              </a:path>
            </a:pathLst>
          </a:cu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474525" y="1959429"/>
            <a:ext cx="16981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7327076" y="1686297"/>
            <a:ext cx="1520042" cy="5581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7517081" y="176942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Aquapolo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251520" y="356816"/>
            <a:ext cx="5328592" cy="62391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noProof="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Aquapolo na </a:t>
            </a: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ETE ABC 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44008"/>
            <a:ext cx="6999185" cy="471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16257" y="356816"/>
            <a:ext cx="5208366" cy="42862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Visão geral da EPAI</a:t>
            </a:r>
          </a:p>
        </p:txBody>
      </p:sp>
      <p:sp>
        <p:nvSpPr>
          <p:cNvPr id="13" name="Retângulo de cantos arredondados 12">
            <a:hlinkClick r:id="" action="ppaction://noaction"/>
          </p:cNvPr>
          <p:cNvSpPr/>
          <p:nvPr/>
        </p:nvSpPr>
        <p:spPr>
          <a:xfrm>
            <a:off x="1357290" y="3143248"/>
            <a:ext cx="1567543" cy="320635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 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9" name="CaixaDeTexto 9"/>
          <p:cNvSpPr txBox="1">
            <a:spLocks noChangeArrowheads="1"/>
          </p:cNvSpPr>
          <p:nvPr/>
        </p:nvSpPr>
        <p:spPr bwMode="auto">
          <a:xfrm>
            <a:off x="1214414" y="3214686"/>
            <a:ext cx="17627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Tanques da </a:t>
            </a:r>
            <a:r>
              <a:rPr lang="pt-BR" sz="1200" b="1" dirty="0" err="1" smtClean="0">
                <a:solidFill>
                  <a:srgbClr val="0070C0"/>
                </a:solidFill>
              </a:rPr>
              <a:t>reservação</a:t>
            </a:r>
            <a:endParaRPr lang="pt-BR" sz="1200" b="1" dirty="0">
              <a:solidFill>
                <a:srgbClr val="0070C0"/>
              </a:solidFill>
            </a:endParaRPr>
          </a:p>
        </p:txBody>
      </p:sp>
      <p:sp>
        <p:nvSpPr>
          <p:cNvPr id="14" name="Retângulo de cantos arredondados 13">
            <a:hlinkClick r:id="rId3" action="ppaction://hlinksldjump"/>
          </p:cNvPr>
          <p:cNvSpPr/>
          <p:nvPr/>
        </p:nvSpPr>
        <p:spPr>
          <a:xfrm>
            <a:off x="2052083" y="4433777"/>
            <a:ext cx="1073889" cy="223283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5" name="CaixaDeTexto 9"/>
          <p:cNvSpPr txBox="1">
            <a:spLocks noChangeArrowheads="1"/>
          </p:cNvSpPr>
          <p:nvPr/>
        </p:nvSpPr>
        <p:spPr bwMode="auto">
          <a:xfrm>
            <a:off x="2062718" y="4402656"/>
            <a:ext cx="10632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Filtro disco</a:t>
            </a:r>
            <a:endParaRPr lang="pt-BR" sz="1200" b="1" dirty="0">
              <a:solidFill>
                <a:srgbClr val="0070C0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339087" y="3710762"/>
            <a:ext cx="1445025" cy="283268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21" name="CaixaDeTexto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373395" y="3712141"/>
            <a:ext cx="140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Osmose Inversa</a:t>
            </a:r>
            <a:endParaRPr lang="pt-BR" sz="1200" b="1" dirty="0">
              <a:solidFill>
                <a:srgbClr val="0070C0"/>
              </a:solidFill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6786578" y="3286124"/>
            <a:ext cx="1073889" cy="223284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25" name="CaixaDeTexto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572264" y="3214686"/>
            <a:ext cx="1571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EE Alta Carga</a:t>
            </a:r>
            <a:endParaRPr lang="pt-BR" sz="1200" b="1" dirty="0">
              <a:solidFill>
                <a:srgbClr val="0070C0"/>
              </a:solidFill>
            </a:endParaRPr>
          </a:p>
        </p:txBody>
      </p:sp>
      <p:sp>
        <p:nvSpPr>
          <p:cNvPr id="26" name="Retângulo de cantos arredondados 25">
            <a:hlinkClick r:id="" action="ppaction://noaction"/>
          </p:cNvPr>
          <p:cNvSpPr/>
          <p:nvPr/>
        </p:nvSpPr>
        <p:spPr>
          <a:xfrm>
            <a:off x="6602819" y="4244197"/>
            <a:ext cx="1275907" cy="276046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27" name="CaixaDeTexto 9"/>
          <p:cNvSpPr txBox="1">
            <a:spLocks noChangeArrowheads="1"/>
          </p:cNvSpPr>
          <p:nvPr/>
        </p:nvSpPr>
        <p:spPr bwMode="auto">
          <a:xfrm>
            <a:off x="6604827" y="4229727"/>
            <a:ext cx="1222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Desinfecção</a:t>
            </a:r>
            <a:endParaRPr lang="pt-BR" sz="1200" b="1" baseline="-25000" dirty="0">
              <a:solidFill>
                <a:srgbClr val="0070C0"/>
              </a:solidFill>
            </a:endParaRPr>
          </a:p>
        </p:txBody>
      </p:sp>
      <p:sp>
        <p:nvSpPr>
          <p:cNvPr id="28" name="Retângulo de cantos arredondados 27">
            <a:hlinkClick r:id="" action="ppaction://noaction"/>
          </p:cNvPr>
          <p:cNvSpPr/>
          <p:nvPr/>
        </p:nvSpPr>
        <p:spPr>
          <a:xfrm>
            <a:off x="4072268" y="4837814"/>
            <a:ext cx="1073889" cy="223283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7" name="CaixaDeTexto 9"/>
          <p:cNvSpPr txBox="1">
            <a:spLocks noChangeArrowheads="1"/>
          </p:cNvSpPr>
          <p:nvPr/>
        </p:nvSpPr>
        <p:spPr bwMode="auto">
          <a:xfrm>
            <a:off x="3965945" y="4817326"/>
            <a:ext cx="1222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TMBR</a:t>
            </a:r>
            <a:endParaRPr lang="pt-BR" sz="1200" b="1" dirty="0">
              <a:solidFill>
                <a:srgbClr val="0070C0"/>
              </a:solidFill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1214414" y="5000636"/>
            <a:ext cx="1002451" cy="214314"/>
          </a:xfrm>
          <a:prstGeom prst="roundRect">
            <a:avLst>
              <a:gd name="adj" fmla="val 882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30" name="CaixaDeTexto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214414" y="5000636"/>
            <a:ext cx="1222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EE Baixa Carga</a:t>
            </a:r>
            <a:endParaRPr lang="pt-BR" sz="1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1: Estação Elevatória Baixa Carga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395536" y="1623283"/>
            <a:ext cx="8136904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Início do processo: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seis caixas coletoras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aptam a água secundária vinda da ETE ABC.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pt-BR" b="1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água secundária segue para a </a:t>
            </a:r>
            <a:r>
              <a:rPr lang="pt-BR" b="1" u="sng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Estação Elevatória de Baixa Carga</a:t>
            </a:r>
            <a:r>
              <a:rPr lang="pt-BR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endParaRPr lang="pt-BR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endParaRPr lang="pt-BR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m 15" descr="EE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140968"/>
            <a:ext cx="5197584" cy="2923641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987824" y="60932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ESTAÇÃO ELEVATÓRIA BAIXA CARGA</a:t>
            </a:r>
            <a:endParaRPr lang="pt-B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17192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 desinfecção ocorre na saída do tanque 1 para o tanque 2.</a:t>
            </a: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 tanque 2 a água segue para a </a:t>
            </a: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Estação Elevatória de Alta Carga</a:t>
            </a: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com 3 bombas, onde está a tubulação que é o </a:t>
            </a: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início da adutora</a:t>
            </a: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67544" y="134076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pt-BR" b="1" dirty="0" smtClean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Início da produção da água industrial.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Retenção de sólidos de até 400 </a:t>
            </a:r>
            <a:r>
              <a:rPr lang="pt-BR" b="1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microns</a:t>
            </a:r>
            <a:r>
              <a:rPr lang="pt-BR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endParaRPr lang="pt-BR" dirty="0"/>
          </a:p>
        </p:txBody>
      </p:sp>
      <p:pic>
        <p:nvPicPr>
          <p:cNvPr id="32" name="Imagem 31" descr="03-FILTROS DISCO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708920"/>
            <a:ext cx="6016669" cy="338437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555776" y="623731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FILTROS DE DISCO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2: filtros de disco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177281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T</a:t>
            </a:r>
            <a:r>
              <a:rPr lang="pt-BR" b="1" u="sng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anque </a:t>
            </a:r>
            <a:r>
              <a:rPr lang="pt-BR" b="1" u="sng" dirty="0" smtClean="0">
                <a:solidFill>
                  <a:srgbClr val="0070C0"/>
                </a:solidFill>
              </a:rPr>
              <a:t>com tecnologia TMBR </a:t>
            </a:r>
            <a:r>
              <a:rPr lang="pt-BR" b="1" dirty="0" smtClean="0">
                <a:solidFill>
                  <a:srgbClr val="0070C0"/>
                </a:solidFill>
              </a:rPr>
              <a:t>(biorreatores a membrana) realiza tratamento biológico</a:t>
            </a:r>
            <a:r>
              <a:rPr lang="pt-BR" dirty="0" smtClean="0"/>
              <a:t>.</a:t>
            </a:r>
          </a:p>
        </p:txBody>
      </p:sp>
      <p:pic>
        <p:nvPicPr>
          <p:cNvPr id="4" name="Imagem 3" descr="04-TMBR_TQ-0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564904"/>
            <a:ext cx="6108171" cy="343584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55776" y="602128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TANQUE TMBR E ULTRAFILTRAÇÃO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3: biológico e ultra filtração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11560" y="1844824"/>
            <a:ext cx="428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</a:rPr>
              <a:t>Ultrafiltração através de membranas (retenção de sólidos e bactérias de até 0,05 </a:t>
            </a:r>
            <a:r>
              <a:rPr lang="pt-BR" b="1" dirty="0" err="1" smtClean="0">
                <a:solidFill>
                  <a:srgbClr val="0070C0"/>
                </a:solidFill>
              </a:rPr>
              <a:t>microns</a:t>
            </a:r>
            <a:r>
              <a:rPr lang="pt-BR" b="1" dirty="0" smtClean="0">
                <a:solidFill>
                  <a:srgbClr val="0070C0"/>
                </a:solidFill>
              </a:rPr>
              <a:t>).</a:t>
            </a:r>
          </a:p>
        </p:txBody>
      </p:sp>
      <p:pic>
        <p:nvPicPr>
          <p:cNvPr id="4" name="Imagem 3" descr="04-TMBR_TQ-0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068960"/>
            <a:ext cx="4824536" cy="2713802"/>
          </a:xfrm>
          <a:prstGeom prst="rect">
            <a:avLst/>
          </a:prstGeom>
        </p:spPr>
      </p:pic>
      <p:pic>
        <p:nvPicPr>
          <p:cNvPr id="5" name="Imagem 4" descr="04-TMBR-02-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140968"/>
            <a:ext cx="3188326" cy="3240360"/>
          </a:xfrm>
          <a:prstGeom prst="rect">
            <a:avLst/>
          </a:prstGeom>
        </p:spPr>
      </p:pic>
      <p:pic>
        <p:nvPicPr>
          <p:cNvPr id="6" name="Imagem 5" descr="FAICHO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412776"/>
            <a:ext cx="3072341" cy="172819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051720" y="60212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TANQUE DE ULTRAFILTRAÇÃO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652120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MÓDULO DE MEMBRANA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3 A : ultra filtração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51520" y="332656"/>
            <a:ext cx="4143404" cy="42862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err="1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Macrocenário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79712" y="1556792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SOBREVIVÊNCIA HUMANA</a:t>
            </a:r>
          </a:p>
          <a:p>
            <a:pPr algn="ctr"/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907704" y="342900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PRÁTICAS SUSTENTÁVEIS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07704" y="2564904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DISPONIBILIDADE DE RECURSOS NATURAIS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http://4.bp.blogspot.com/_syRc4nfznsw/Skoy23RQyLI/AAAAAAAAJUc/ok8VFlOQd7s/s400/bill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929066"/>
            <a:ext cx="3888432" cy="2692740"/>
          </a:xfrm>
          <a:prstGeom prst="rect">
            <a:avLst/>
          </a:prstGeom>
          <a:noFill/>
        </p:spPr>
      </p:pic>
      <p:sp>
        <p:nvSpPr>
          <p:cNvPr id="17" name="Seta em curva para a direita 16"/>
          <p:cNvSpPr/>
          <p:nvPr/>
        </p:nvSpPr>
        <p:spPr>
          <a:xfrm>
            <a:off x="323528" y="1556792"/>
            <a:ext cx="1512168" cy="15841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Seta em curva para a esquerda 18"/>
          <p:cNvSpPr/>
          <p:nvPr/>
        </p:nvSpPr>
        <p:spPr>
          <a:xfrm>
            <a:off x="6804248" y="2708920"/>
            <a:ext cx="864096" cy="11521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143504" y="1928802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u="sng" dirty="0" smtClean="0">
                <a:solidFill>
                  <a:srgbClr val="0070C0"/>
                </a:solidFill>
              </a:rPr>
              <a:t>Desinfecção </a:t>
            </a:r>
            <a:r>
              <a:rPr lang="pt-BR" b="1" dirty="0" smtClean="0">
                <a:solidFill>
                  <a:srgbClr val="0070C0"/>
                </a:solidFill>
              </a:rPr>
              <a:t>com dióxido de cloro (residual)</a:t>
            </a:r>
          </a:p>
        </p:txBody>
      </p:sp>
      <p:pic>
        <p:nvPicPr>
          <p:cNvPr id="3" name="Imagem 2" descr="05-OSMOSE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068960"/>
            <a:ext cx="4351195" cy="244827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55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u="sng" dirty="0" smtClean="0">
                <a:solidFill>
                  <a:srgbClr val="0070C0"/>
                </a:solidFill>
              </a:rPr>
              <a:t>Osmose Inversa</a:t>
            </a:r>
            <a:endParaRPr lang="pt-BR" b="1" dirty="0" smtClean="0">
              <a:solidFill>
                <a:srgbClr val="0070C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220072" y="55172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DESINFECÇÃO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5536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OSMOSE INVERSA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4 : Osmose </a:t>
            </a:r>
          </a:p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5 : Desinfecção</a:t>
            </a:r>
          </a:p>
        </p:txBody>
      </p:sp>
      <p:pic>
        <p:nvPicPr>
          <p:cNvPr id="12" name="Imagem 11" descr="dioxido de clor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0006" y="3068960"/>
            <a:ext cx="4315972" cy="24277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62880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</a:rPr>
              <a:t>Quatro tanques cobertos - com capacidade total de 68 mil m3- fazem a </a:t>
            </a:r>
            <a:r>
              <a:rPr lang="pt-BR" b="1" u="sng" dirty="0" err="1" smtClean="0">
                <a:solidFill>
                  <a:srgbClr val="0070C0"/>
                </a:solidFill>
              </a:rPr>
              <a:t>reservação</a:t>
            </a:r>
            <a:r>
              <a:rPr lang="pt-BR" b="1" u="sng" dirty="0" smtClean="0">
                <a:solidFill>
                  <a:srgbClr val="0070C0"/>
                </a:solidFill>
              </a:rPr>
              <a:t> da água </a:t>
            </a:r>
            <a:r>
              <a:rPr lang="pt-BR" b="1" dirty="0" smtClean="0">
                <a:solidFill>
                  <a:srgbClr val="0070C0"/>
                </a:solidFill>
              </a:rPr>
              <a:t>industrial produzida.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pt-BR" dirty="0" smtClean="0"/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pt-BR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Imagem 3" descr="08-EAT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708920"/>
            <a:ext cx="5376597" cy="302433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23728" y="57332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TANQUES DE RESERVAÇÃO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6: </a:t>
            </a:r>
            <a:r>
              <a:rPr lang="pt-BR" sz="3000" b="1" dirty="0" err="1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Reservação</a:t>
            </a: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 estratégica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916832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u="sng" dirty="0" smtClean="0">
                <a:solidFill>
                  <a:srgbClr val="0070C0"/>
                </a:solidFill>
              </a:rPr>
              <a:t>Estação Elevatória de Alta Carga 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39752" y="61653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ESTAÇÃO ELEVATÓRIA ALTA CARGA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04716" y="218364"/>
            <a:ext cx="5519412" cy="11224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Etapa 7: adução da água para o Pólo</a:t>
            </a:r>
          </a:p>
        </p:txBody>
      </p:sp>
      <p:pic>
        <p:nvPicPr>
          <p:cNvPr id="7" name="Imagem 6" descr="EEAC maquet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708920"/>
            <a:ext cx="5468100" cy="30758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818" t="2500" r="1009" b="2500"/>
          <a:stretch>
            <a:fillRect/>
          </a:stretch>
        </p:blipFill>
        <p:spPr bwMode="auto">
          <a:xfrm>
            <a:off x="500034" y="2214554"/>
            <a:ext cx="8190720" cy="25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17220000" sx="102000" sy="102000" algn="ctr" rotWithShape="0">
              <a:srgbClr val="000000">
                <a:alpha val="24000"/>
              </a:srgbClr>
            </a:outerShdw>
          </a:effectLst>
          <a:scene3d>
            <a:camera prst="orthographicFront"/>
            <a:lightRig rig="threePt" dir="t">
              <a:rot lat="0" lon="0" rev="4800000"/>
            </a:lightRig>
          </a:scene3d>
          <a:sp3d extrusionH="76200" contourW="57150">
            <a:bevelT w="6350"/>
            <a:bevelB/>
            <a:extrusionClr>
              <a:schemeClr val="bg1">
                <a:lumMod val="75000"/>
              </a:schemeClr>
            </a:extrusionClr>
            <a:contourClr>
              <a:schemeClr val="tx2">
                <a:lumMod val="75000"/>
              </a:schemeClr>
            </a:contourClr>
          </a:sp3d>
        </p:spPr>
      </p:pic>
      <p:sp>
        <p:nvSpPr>
          <p:cNvPr id="15" name="Elipse 14"/>
          <p:cNvSpPr/>
          <p:nvPr/>
        </p:nvSpPr>
        <p:spPr>
          <a:xfrm>
            <a:off x="142844" y="4429132"/>
            <a:ext cx="1009935" cy="682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EPAI/ETE  </a:t>
            </a:r>
            <a:endParaRPr lang="pt-BR" dirty="0"/>
          </a:p>
        </p:txBody>
      </p:sp>
      <p:sp>
        <p:nvSpPr>
          <p:cNvPr id="16" name="Elipse 15"/>
          <p:cNvSpPr/>
          <p:nvPr/>
        </p:nvSpPr>
        <p:spPr>
          <a:xfrm>
            <a:off x="7858148" y="1643050"/>
            <a:ext cx="1064526" cy="750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PÓLO</a:t>
            </a:r>
            <a:endParaRPr lang="pt-BR" dirty="0"/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57159" y="356816"/>
            <a:ext cx="4857784" cy="100048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kumimoji="0" lang="pt-B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Adutora – 900 mm aço carbono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500562" y="3429000"/>
            <a:ext cx="128588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17,1 Km</a:t>
            </a:r>
            <a:endParaRPr lang="pt-BR" sz="1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604022" y="1959203"/>
            <a:ext cx="16819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0070C0"/>
                </a:solidFill>
              </a:rPr>
              <a:t>TORRE DE EQUILÍBRIO</a:t>
            </a:r>
          </a:p>
          <a:p>
            <a:endParaRPr lang="pt-BR" sz="1600" dirty="0" smtClean="0">
              <a:solidFill>
                <a:srgbClr val="0070C0"/>
              </a:solidFill>
              <a:latin typeface="+mn-lt"/>
            </a:endParaRPr>
          </a:p>
          <a:p>
            <a:endParaRPr lang="pt-BR" sz="1600" dirty="0" smtClean="0">
              <a:solidFill>
                <a:srgbClr val="0070C0"/>
              </a:solidFill>
            </a:endParaRPr>
          </a:p>
          <a:p>
            <a:endParaRPr lang="pt-BR" sz="1600" dirty="0" smtClean="0">
              <a:solidFill>
                <a:srgbClr val="0070C0"/>
              </a:solidFill>
              <a:latin typeface="+mn-lt"/>
            </a:endParaRPr>
          </a:p>
          <a:p>
            <a:endParaRPr lang="pt-BR" sz="1600" dirty="0" smtClean="0">
              <a:solidFill>
                <a:srgbClr val="0070C0"/>
              </a:solidFill>
            </a:endParaRPr>
          </a:p>
          <a:p>
            <a:endParaRPr lang="pt-BR" sz="1600" dirty="0" smtClean="0">
              <a:solidFill>
                <a:srgbClr val="0070C0"/>
              </a:solidFill>
              <a:latin typeface="+mn-lt"/>
            </a:endParaRPr>
          </a:p>
          <a:p>
            <a:endParaRPr lang="pt-BR" sz="1600" dirty="0" smtClean="0">
              <a:solidFill>
                <a:srgbClr val="0070C0"/>
              </a:solidFill>
            </a:endParaRPr>
          </a:p>
          <a:p>
            <a:endParaRPr lang="pt-BR" sz="1600" dirty="0" smtClean="0">
              <a:solidFill>
                <a:srgbClr val="0070C0"/>
              </a:solidFill>
              <a:latin typeface="+mn-lt"/>
            </a:endParaRPr>
          </a:p>
          <a:p>
            <a:endParaRPr lang="pt-BR" sz="1600" dirty="0" smtClean="0">
              <a:solidFill>
                <a:srgbClr val="0070C0"/>
              </a:solidFill>
            </a:endParaRPr>
          </a:p>
          <a:p>
            <a:endParaRPr lang="pt-BR" sz="1600" dirty="0" smtClean="0">
              <a:solidFill>
                <a:srgbClr val="0070C0"/>
              </a:solidFill>
              <a:latin typeface="+mn-lt"/>
            </a:endParaRPr>
          </a:p>
          <a:p>
            <a:endParaRPr lang="pt-BR" sz="1600" dirty="0" smtClean="0">
              <a:solidFill>
                <a:srgbClr val="0070C0"/>
              </a:solidFill>
            </a:endParaRPr>
          </a:p>
          <a:p>
            <a:endParaRPr lang="pt-BR" sz="1600" dirty="0" smtClean="0">
              <a:solidFill>
                <a:srgbClr val="0070C0"/>
              </a:solidFill>
              <a:latin typeface="+mn-lt"/>
            </a:endParaRPr>
          </a:p>
          <a:p>
            <a:r>
              <a:rPr lang="pt-BR" sz="1600" dirty="0" smtClean="0">
                <a:solidFill>
                  <a:srgbClr val="0070C0"/>
                </a:solidFill>
              </a:rPr>
              <a:t>SISTEMA DE DISTRIBUIÇÃO</a:t>
            </a:r>
            <a:endParaRPr lang="pt-BR" sz="1600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97884" y="210241"/>
            <a:ext cx="5505471" cy="553998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cs typeface="+mn-cs"/>
              </a:rPr>
              <a:t>Distribuição no Polo</a:t>
            </a:r>
          </a:p>
        </p:txBody>
      </p:sp>
      <p:pic>
        <p:nvPicPr>
          <p:cNvPr id="7" name="Imagem 6" descr="CHAMINE-VERDE-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340768"/>
            <a:ext cx="4470399" cy="2514600"/>
          </a:xfrm>
          <a:prstGeom prst="rect">
            <a:avLst/>
          </a:prstGeom>
        </p:spPr>
      </p:pic>
      <p:pic>
        <p:nvPicPr>
          <p:cNvPr id="8" name="Imagem 7" descr="mapa distribuição dentro do Po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933056"/>
            <a:ext cx="4470571" cy="251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950976" y="3214686"/>
            <a:ext cx="3233385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AVANÇO DA OBRA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áfico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63284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51520" y="157863"/>
            <a:ext cx="5505471" cy="553998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Avanço físico da obra</a:t>
            </a:r>
            <a:endParaRPr lang="pt-BR" sz="30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68144" y="134076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0000"/>
                </a:solidFill>
              </a:rPr>
              <a:t>99,7%</a:t>
            </a:r>
            <a:endParaRPr lang="pt-BR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947976" y="2528331"/>
            <a:ext cx="7248048" cy="19779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Slab703 Md BT" pitchFamily="18" charset="0"/>
                <a:ea typeface="+mn-ea"/>
                <a:cs typeface="+mn-cs"/>
              </a:rPr>
              <a:t>Fotos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GeoSlab703 Md BT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EPAI – dezembro de 2010</a:t>
            </a:r>
          </a:p>
        </p:txBody>
      </p:sp>
      <p:pic>
        <p:nvPicPr>
          <p:cNvPr id="1026" name="Picture 2" descr="C:\Users\mdevienne.ODEBRECHT\Documents\Aquapolo\Fotos linha do tempo Fernando\2010\dezembro de 2010\dezembro de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573952" cy="43824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2011</a:t>
            </a:r>
          </a:p>
        </p:txBody>
      </p:sp>
      <p:pic>
        <p:nvPicPr>
          <p:cNvPr id="2050" name="Picture 2" descr="C:\Users\mdevienne.ODEBRECHT\Documents\Aquapolo\Fotos linha do tempo Fernando\2011\abril de 2011\EPAi abril de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5220234" cy="3479155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395536" y="48691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EPAI – abril </a:t>
            </a:r>
            <a:endParaRPr lang="pt-BR" dirty="0"/>
          </a:p>
        </p:txBody>
      </p:sp>
      <p:pic>
        <p:nvPicPr>
          <p:cNvPr id="2051" name="Picture 3" descr="C:\Users\mdevienne.ODEBRECHT\Documents\Aquapolo\Fotos linha do tempo Fernando\2011\abril de 2011\baixa carga e adutora na ETE - abril de 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0"/>
            <a:ext cx="3710012" cy="247263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004048" y="60212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Baixa Carga – abril 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927346" y="1270000"/>
            <a:ext cx="7212197" cy="1881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Disponibilidade hídrica</a:t>
            </a:r>
          </a:p>
          <a:p>
            <a:endParaRPr lang="pt-BR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Região do Projeto .............130 m</a:t>
            </a:r>
            <a:r>
              <a:rPr lang="pt-BR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/habitante/ano</a:t>
            </a:r>
          </a:p>
          <a:p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Recomendado pela ONU    2.500 m</a:t>
            </a:r>
            <a:r>
              <a:rPr lang="pt-BR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/habitante/ano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</a:p>
          <a:p>
            <a:pPr algn="ctr"/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Pentágono 17"/>
          <p:cNvSpPr/>
          <p:nvPr/>
        </p:nvSpPr>
        <p:spPr>
          <a:xfrm>
            <a:off x="609187" y="3416131"/>
            <a:ext cx="1937983" cy="2469839"/>
          </a:xfrm>
          <a:prstGeom prst="homePlate">
            <a:avLst>
              <a:gd name="adj" fmla="val 1759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Soluções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709270" y="4241133"/>
            <a:ext cx="5855760" cy="830226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/>
              <a:t>Racionalização da demanda</a:t>
            </a:r>
            <a:endParaRPr lang="pt-BR" sz="2000" b="1" dirty="0"/>
          </a:p>
        </p:txBody>
      </p:sp>
      <p:sp>
        <p:nvSpPr>
          <p:cNvPr id="23" name="Retângulo 22"/>
          <p:cNvSpPr/>
          <p:nvPr/>
        </p:nvSpPr>
        <p:spPr>
          <a:xfrm>
            <a:off x="2683123" y="5172647"/>
            <a:ext cx="5855760" cy="855248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/>
              <a:t>Reuso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696570" y="3345341"/>
            <a:ext cx="5855760" cy="76628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/>
              <a:t>Redução de perdas</a:t>
            </a: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177800" y="215900"/>
            <a:ext cx="5981700" cy="129177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pt-BR" sz="3000" b="1" dirty="0" err="1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/>
                <a:ea typeface="ＭＳ Ｐゴシック"/>
              </a:rPr>
              <a:t>Macrocenário</a:t>
            </a:r>
            <a:endParaRPr lang="pt-BR" sz="30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3423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56176" y="58772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Obras da adutora - Março 2011 </a:t>
            </a:r>
            <a:endParaRPr lang="pt-BR" dirty="0"/>
          </a:p>
        </p:txBody>
      </p:sp>
      <p:pic>
        <p:nvPicPr>
          <p:cNvPr id="3076" name="Picture 4" descr="C:\Users\mdevienne.ODEBRECHT\Documents\Aquapolo\Fotos linha do tempo Fernando\2011\abril de 2011\Foto0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5040560" cy="3359407"/>
          </a:xfrm>
          <a:prstGeom prst="rect">
            <a:avLst/>
          </a:prstGeom>
          <a:noFill/>
        </p:spPr>
      </p:pic>
      <p:pic>
        <p:nvPicPr>
          <p:cNvPr id="3075" name="Picture 3" descr="C:\Users\mdevienne.ODEBRECHT\Documents\Aquapolo\Fotos linha do tempo Fernando\2011\abril de 2011\construção da adutora - abril de 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4213680" cy="2808312"/>
          </a:xfrm>
          <a:prstGeom prst="rect">
            <a:avLst/>
          </a:prstGeom>
          <a:noFill/>
        </p:spPr>
      </p:pic>
      <p:pic>
        <p:nvPicPr>
          <p:cNvPr id="3074" name="Picture 2" descr="C:\Users\mdevienne.ODEBRECHT\Documents\Aquapolo\Fotos linha do tempo Fernando\2011\abril de 2011\adutora na avenida dos Estados 1 abril de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73016"/>
            <a:ext cx="2016224" cy="30194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devienne.ODEBRECHT\Documents\Aquapolo\Fotos linha do tempo Fernando\2011\agosto de 2011\EPAI em agosto de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5112191" cy="3407147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45811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EPAI – agosto de 2011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843808" y="63093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TMBR – agosto de 2011</a:t>
            </a:r>
            <a:endParaRPr lang="pt-BR" dirty="0"/>
          </a:p>
        </p:txBody>
      </p:sp>
      <p:pic>
        <p:nvPicPr>
          <p:cNvPr id="4100" name="Picture 4" descr="C:\Users\mdevienne.ODEBRECHT\Documents\Aquapolo\Fotos linha do tempo Fernando\2011\agosto de 2011\adutora na ETE 2 - agosto de 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3923716" cy="2615059"/>
          </a:xfrm>
          <a:prstGeom prst="rect">
            <a:avLst/>
          </a:prstGeom>
          <a:noFill/>
        </p:spPr>
      </p:pic>
      <p:pic>
        <p:nvPicPr>
          <p:cNvPr id="4099" name="Picture 3" descr="C:\Users\mdevienne.ODEBRECHT\Documents\Aquapolo\Fotos linha do tempo Fernando\2011\agosto de 2011\construção tanque membranas - agosto de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05064"/>
            <a:ext cx="3563739" cy="2375143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444208" y="450912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Adutora na ETE – agosto de 2011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devienne.ODEBRECHT\Documents\Aquapolo\Fotos linha do tempo Fernando\2011\Junho 2011\trabalho adutora na avenida dos Estados - junho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6264530" cy="4175152"/>
          </a:xfrm>
          <a:prstGeom prst="rect">
            <a:avLst/>
          </a:prstGeom>
          <a:noFill/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2011</a:t>
            </a:r>
          </a:p>
        </p:txBody>
      </p:sp>
      <p:sp>
        <p:nvSpPr>
          <p:cNvPr id="5" name="Retângulo 4"/>
          <p:cNvSpPr/>
          <p:nvPr/>
        </p:nvSpPr>
        <p:spPr>
          <a:xfrm>
            <a:off x="827584" y="5373216"/>
            <a:ext cx="441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Adutora avenida dos Estados - junho de 2011</a:t>
            </a:r>
            <a:endParaRPr lang="pt-B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05064"/>
            <a:ext cx="3419425" cy="227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devienne.ODEBRECHT\Documents\Aquapolo\Fotos linha do tempo Fernando\2011\Dezembro de 2011\034  Aquapolo  2011-12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815674" cy="2543051"/>
          </a:xfrm>
          <a:prstGeom prst="rect">
            <a:avLst/>
          </a:prstGeom>
          <a:noFill/>
        </p:spPr>
      </p:pic>
      <p:pic>
        <p:nvPicPr>
          <p:cNvPr id="5122" name="Picture 2" descr="C:\Users\mdevienne.ODEBRECHT\Documents\Aquapolo\Fotos linha do tempo Fernando\2011\Dezembro de 2011\EPAI em dezembro de 201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5364336" cy="3575196"/>
          </a:xfrm>
          <a:prstGeom prst="rect">
            <a:avLst/>
          </a:prstGeom>
          <a:noFill/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796136" y="39330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EPAI – dezembro de 2011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55101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2012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51571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EPAI – março de 2012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940152" y="566124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Torre de Equilíbrio Polo Petroquímico </a:t>
            </a:r>
          </a:p>
          <a:p>
            <a:r>
              <a:rPr lang="pt-BR" dirty="0" smtClean="0"/>
              <a:t>março de 2012</a:t>
            </a:r>
            <a:endParaRPr lang="pt-BR" dirty="0"/>
          </a:p>
        </p:txBody>
      </p:sp>
      <p:pic>
        <p:nvPicPr>
          <p:cNvPr id="7174" name="Picture 6" descr="C:\Users\mdevienne.ODEBRECHT\Documents\Aquapolo\Fotos linha do tempo Fernando\2012\março\torre\114  Aquapolo  2012-03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730883" cy="408964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D:\2012-06-28 Aquapolo 15x22\050  Aquapolo  2012-06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340768"/>
            <a:ext cx="2808312" cy="4205603"/>
          </a:xfrm>
          <a:prstGeom prst="rect">
            <a:avLst/>
          </a:prstGeom>
          <a:noFill/>
        </p:spPr>
      </p:pic>
      <p:pic>
        <p:nvPicPr>
          <p:cNvPr id="8200" name="Picture 8" descr="D:\2012-06-26 Aquapolo 15x22\017  Aquapolo  2012-06-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969982" cy="3312368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251520" y="436510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EPAI – junho de 2012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588224" y="558924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TMBR – junho de 2012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051720" y="616530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Tanques de </a:t>
            </a:r>
            <a:r>
              <a:rPr lang="pt-BR" dirty="0" err="1" smtClean="0"/>
              <a:t>reservação</a:t>
            </a:r>
            <a:r>
              <a:rPr lang="pt-BR" dirty="0" smtClean="0"/>
              <a:t> – junho 2012</a:t>
            </a:r>
            <a:endParaRPr lang="pt-BR" dirty="0"/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Aquapolo 2012</a:t>
            </a:r>
          </a:p>
        </p:txBody>
      </p:sp>
      <p:pic>
        <p:nvPicPr>
          <p:cNvPr id="8199" name="Picture 7" descr="D:\2012-06-28 Aquapolo 15x22\062  Aquapolo  2012-06-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005064"/>
            <a:ext cx="3241293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hegada do logo no TMBR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234" y="3762104"/>
            <a:ext cx="2491655" cy="223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chegada do logo no TMBR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85" y="2448471"/>
            <a:ext cx="2895600" cy="26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339752" y="1772816"/>
            <a:ext cx="5505471" cy="369332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  <a:cs typeface="+mn-cs"/>
              </a:rPr>
              <a:t>Inoculação – 25/04/2012</a:t>
            </a:r>
          </a:p>
        </p:txBody>
      </p:sp>
      <p:pic>
        <p:nvPicPr>
          <p:cNvPr id="6" name="Imagem 5" descr="chegada do logo no TMBR 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783" y="2560320"/>
            <a:ext cx="3033487" cy="24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1520" y="332656"/>
            <a:ext cx="5505471" cy="553998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Marcos importantes</a:t>
            </a:r>
            <a:endParaRPr lang="pt-BR" sz="30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devienne.ODEBRECHT\Documents\Aquapolo\Fotos\Chegada agua no PP\chegada agua Polo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1714498"/>
            <a:ext cx="3069772" cy="2762795"/>
          </a:xfrm>
          <a:prstGeom prst="rect">
            <a:avLst/>
          </a:prstGeom>
          <a:noFill/>
        </p:spPr>
      </p:pic>
      <p:pic>
        <p:nvPicPr>
          <p:cNvPr id="1030" name="Picture 6" descr="C:\Users\mdevienne.ODEBRECHT\Documents\Aquapolo\Fotos\Chegada agua no PP\chegada agua Polo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4916" y="1658984"/>
            <a:ext cx="3062512" cy="2756262"/>
          </a:xfrm>
          <a:prstGeom prst="rect">
            <a:avLst/>
          </a:prstGeom>
          <a:noFill/>
        </p:spPr>
      </p:pic>
      <p:pic>
        <p:nvPicPr>
          <p:cNvPr id="1035" name="Picture 11" descr="C:\Users\mdevienne.ODEBRECHT\Documents\Aquapolo\Fotos\Chegada agua no PP\chegada agua Polo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7028" y="3448595"/>
            <a:ext cx="3004458" cy="2704012"/>
          </a:xfrm>
          <a:prstGeom prst="rect">
            <a:avLst/>
          </a:prstGeom>
          <a:noFill/>
        </p:spPr>
      </p:pic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1331640" y="1196752"/>
            <a:ext cx="6066937" cy="646331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  <a:cs typeface="+mn-cs"/>
              </a:rPr>
              <a:t>Adutora em carga – chegada à Braskem –25/05/2012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 smtClean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GeoSlab703 Md BT" pitchFamily="18" charset="0"/>
              <a:cs typeface="+mn-c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1520" y="332656"/>
            <a:ext cx="5505471" cy="553998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Marcos importantes</a:t>
            </a:r>
            <a:endParaRPr lang="pt-BR" sz="30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ombeamento lodo com agua membr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4166" y="2272938"/>
            <a:ext cx="3417949" cy="277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mistura do lodo com agua membr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341" y="2254494"/>
            <a:ext cx="3152459" cy="284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mistura lodo nas membranas 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2415" y="2553155"/>
            <a:ext cx="1904999" cy="235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547664" y="1628800"/>
            <a:ext cx="5505471" cy="369332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  <a:cs typeface="+mn-cs"/>
              </a:rPr>
              <a:t>Ultrafiltração (TMBR)– 08/06/2012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51520" y="332656"/>
            <a:ext cx="5505471" cy="553998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Marcos importantes</a:t>
            </a:r>
            <a:endParaRPr lang="pt-BR" sz="30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4032448" cy="537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51520" y="332656"/>
            <a:ext cx="5505471" cy="553998"/>
          </a:xfrm>
          <a:prstGeom prst="rect">
            <a:avLst/>
          </a:prstGeom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Marcos importantes</a:t>
            </a:r>
            <a:endParaRPr lang="pt-BR" sz="30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cs typeface="+mn-cs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3528" y="4293096"/>
            <a:ext cx="4032448" cy="2031325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Enchimento do Tanque de </a:t>
            </a:r>
            <a:r>
              <a:rPr lang="pt-BR" b="1" dirty="0" err="1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Reservação</a:t>
            </a:r>
            <a:r>
              <a:rPr lang="pt-BR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 com água da Ultrafiltração e colocação dos filtros da Osmose Inversa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GeoSlab703 Md BT" pitchFamily="18" charset="0"/>
              </a:rPr>
              <a:t>27/07/2012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 smtClean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GeoSlab703 Md BT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 smtClean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GeoSlab703 Md BT" pitchFamily="18" charset="0"/>
              <a:cs typeface="+mn-cs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9604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0"/>
          <p:cNvGrpSpPr/>
          <p:nvPr/>
        </p:nvGrpSpPr>
        <p:grpSpPr>
          <a:xfrm>
            <a:off x="569127" y="1245223"/>
            <a:ext cx="8186468" cy="638355"/>
            <a:chOff x="534837" y="1268083"/>
            <a:chExt cx="8186468" cy="638355"/>
          </a:xfrm>
        </p:grpSpPr>
        <p:sp>
          <p:nvSpPr>
            <p:cNvPr id="45" name="Arredondar Retângulo em um Canto Diagonal 44"/>
            <p:cNvSpPr/>
            <p:nvPr/>
          </p:nvSpPr>
          <p:spPr>
            <a:xfrm>
              <a:off x="534837" y="1268083"/>
              <a:ext cx="8186468" cy="638355"/>
            </a:xfrm>
            <a:prstGeom prst="round2Diag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1345720" y="1448761"/>
              <a:ext cx="6564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1"/>
                  </a:solidFill>
                  <a:latin typeface="Calibri" pitchFamily="34" charset="0"/>
                </a:rPr>
                <a:t>Escassez de recursos hídricos </a:t>
              </a:r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e de água potável na região do ABC;</a:t>
              </a:r>
              <a:endParaRPr lang="pt-BR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51"/>
          <p:cNvGrpSpPr/>
          <p:nvPr/>
        </p:nvGrpSpPr>
        <p:grpSpPr>
          <a:xfrm>
            <a:off x="580557" y="2030228"/>
            <a:ext cx="8186468" cy="638355"/>
            <a:chOff x="534837" y="2053088"/>
            <a:chExt cx="8186468" cy="638355"/>
          </a:xfrm>
        </p:grpSpPr>
        <p:sp>
          <p:nvSpPr>
            <p:cNvPr id="46" name="Arredondar Retângulo em um Canto Diagonal 45"/>
            <p:cNvSpPr/>
            <p:nvPr/>
          </p:nvSpPr>
          <p:spPr>
            <a:xfrm>
              <a:off x="534837" y="2053088"/>
              <a:ext cx="8186468" cy="638355"/>
            </a:xfrm>
            <a:prstGeom prst="round2Diag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281022" y="2233766"/>
              <a:ext cx="6694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Aumento das </a:t>
              </a:r>
              <a:r>
                <a:rPr lang="pt-BR" sz="1400" b="1" dirty="0" smtClean="0">
                  <a:solidFill>
                    <a:schemeClr val="bg1"/>
                  </a:solidFill>
                  <a:latin typeface="Calibri" pitchFamily="34" charset="0"/>
                </a:rPr>
                <a:t>exigências dos órgãos ambientais </a:t>
              </a:r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na preservação dos recursos hídricos;</a:t>
              </a:r>
            </a:p>
          </p:txBody>
        </p:sp>
      </p:grpSp>
      <p:grpSp>
        <p:nvGrpSpPr>
          <p:cNvPr id="4" name="Grupo 52"/>
          <p:cNvGrpSpPr/>
          <p:nvPr/>
        </p:nvGrpSpPr>
        <p:grpSpPr>
          <a:xfrm>
            <a:off x="580557" y="2818250"/>
            <a:ext cx="8186468" cy="638355"/>
            <a:chOff x="534837" y="2863970"/>
            <a:chExt cx="8186468" cy="638355"/>
          </a:xfrm>
        </p:grpSpPr>
        <p:sp>
          <p:nvSpPr>
            <p:cNvPr id="47" name="Arredondar Retângulo em um Canto Diagonal 46"/>
            <p:cNvSpPr/>
            <p:nvPr/>
          </p:nvSpPr>
          <p:spPr>
            <a:xfrm>
              <a:off x="534837" y="2863970"/>
              <a:ext cx="8186468" cy="638355"/>
            </a:xfrm>
            <a:prstGeom prst="round2Diag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009289" y="3044648"/>
              <a:ext cx="72375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70C0"/>
                </a:buClr>
              </a:pPr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Custos crescentes n</a:t>
              </a:r>
              <a:r>
                <a:rPr lang="pt-BR" sz="1400" b="1" dirty="0" smtClean="0">
                  <a:solidFill>
                    <a:schemeClr val="bg1"/>
                  </a:solidFill>
                  <a:latin typeface="Calibri" pitchFamily="34" charset="0"/>
                </a:rPr>
                <a:t>a obtenção de água</a:t>
              </a:r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 de boa qualidade;</a:t>
              </a:r>
            </a:p>
          </p:txBody>
        </p:sp>
      </p:grpSp>
      <p:grpSp>
        <p:nvGrpSpPr>
          <p:cNvPr id="5" name="Grupo 53"/>
          <p:cNvGrpSpPr/>
          <p:nvPr/>
        </p:nvGrpSpPr>
        <p:grpSpPr>
          <a:xfrm>
            <a:off x="591987" y="3611879"/>
            <a:ext cx="8186468" cy="638355"/>
            <a:chOff x="534837" y="3657599"/>
            <a:chExt cx="8186468" cy="638355"/>
          </a:xfrm>
        </p:grpSpPr>
        <p:sp>
          <p:nvSpPr>
            <p:cNvPr id="48" name="Arredondar Retângulo em um Canto Diagonal 47"/>
            <p:cNvSpPr/>
            <p:nvPr/>
          </p:nvSpPr>
          <p:spPr>
            <a:xfrm>
              <a:off x="534837" y="3657599"/>
              <a:ext cx="8186468" cy="638355"/>
            </a:xfrm>
            <a:prstGeom prst="round2Diag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1414732" y="3838277"/>
              <a:ext cx="6426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Aumento da demanda de água do Pólo para sustentar os planos de crescimento;</a:t>
              </a:r>
            </a:p>
          </p:txBody>
        </p:sp>
      </p:grpSp>
      <p:grpSp>
        <p:nvGrpSpPr>
          <p:cNvPr id="6" name="Grupo 54"/>
          <p:cNvGrpSpPr/>
          <p:nvPr/>
        </p:nvGrpSpPr>
        <p:grpSpPr>
          <a:xfrm>
            <a:off x="580557" y="4411115"/>
            <a:ext cx="8186468" cy="638355"/>
            <a:chOff x="534837" y="4433975"/>
            <a:chExt cx="8186468" cy="638355"/>
          </a:xfrm>
        </p:grpSpPr>
        <p:sp>
          <p:nvSpPr>
            <p:cNvPr id="49" name="Arredondar Retângulo em um Canto Diagonal 48"/>
            <p:cNvSpPr/>
            <p:nvPr/>
          </p:nvSpPr>
          <p:spPr>
            <a:xfrm>
              <a:off x="534837" y="4433975"/>
              <a:ext cx="8186468" cy="638355"/>
            </a:xfrm>
            <a:prstGeom prst="round2Diag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806569" y="4613760"/>
              <a:ext cx="7643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70C0"/>
                </a:buClr>
              </a:pPr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Abastecimento atual do Pólo com água inadequada aumenta os gastos de manutenção;</a:t>
              </a:r>
            </a:p>
          </p:txBody>
        </p:sp>
      </p:grpSp>
      <p:grpSp>
        <p:nvGrpSpPr>
          <p:cNvPr id="7" name="Grupo 55"/>
          <p:cNvGrpSpPr/>
          <p:nvPr/>
        </p:nvGrpSpPr>
        <p:grpSpPr>
          <a:xfrm>
            <a:off x="580557" y="5207548"/>
            <a:ext cx="8186468" cy="638355"/>
            <a:chOff x="534837" y="5218978"/>
            <a:chExt cx="8186468" cy="638355"/>
          </a:xfrm>
          <a:solidFill>
            <a:schemeClr val="accent3">
              <a:lumMod val="75000"/>
            </a:schemeClr>
          </a:solidFill>
        </p:grpSpPr>
        <p:sp>
          <p:nvSpPr>
            <p:cNvPr id="50" name="Arredondar Retângulo em um Canto Diagonal 49"/>
            <p:cNvSpPr/>
            <p:nvPr/>
          </p:nvSpPr>
          <p:spPr>
            <a:xfrm>
              <a:off x="534837" y="5218978"/>
              <a:ext cx="8186468" cy="638355"/>
            </a:xfrm>
            <a:prstGeom prst="round2DiagRect">
              <a:avLst/>
            </a:prstGeom>
            <a:solidFill>
              <a:srgbClr val="00B05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918894" y="5407677"/>
              <a:ext cx="7341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O Pólo necessita de </a:t>
              </a:r>
              <a:r>
                <a:rPr lang="pt-BR" sz="1400" b="1" dirty="0" smtClean="0">
                  <a:solidFill>
                    <a:schemeClr val="bg1"/>
                  </a:solidFill>
                  <a:latin typeface="Calibri" pitchFamily="34" charset="0"/>
                </a:rPr>
                <a:t>solução que ofereça base ao crescimento sustentável e a perpetuidade</a:t>
              </a:r>
              <a:r>
                <a:rPr lang="pt-BR" sz="1400" dirty="0" smtClean="0">
                  <a:solidFill>
                    <a:schemeClr val="bg1"/>
                  </a:solidFill>
                  <a:latin typeface="Calibri" pitchFamily="34" charset="0"/>
                </a:rPr>
                <a:t>.</a:t>
              </a:r>
            </a:p>
          </p:txBody>
        </p:sp>
      </p:grpSp>
      <p:sp>
        <p:nvSpPr>
          <p:cNvPr id="21" name="Espaço Reservado para Conteúdo 2"/>
          <p:cNvSpPr txBox="1">
            <a:spLocks/>
          </p:cNvSpPr>
          <p:nvPr/>
        </p:nvSpPr>
        <p:spPr>
          <a:xfrm>
            <a:off x="416257" y="356816"/>
            <a:ext cx="4143404" cy="42862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err="1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Microcenário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8687" y="3214686"/>
            <a:ext cx="1937967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MERCADO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14348" y="1142984"/>
            <a:ext cx="8001056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2800" dirty="0" smtClean="0">
                <a:solidFill>
                  <a:schemeClr val="bg1"/>
                </a:solidFill>
              </a:rPr>
              <a:t>MERCADO DE ÁGUA DE REUSO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2800" dirty="0" smtClean="0">
                <a:solidFill>
                  <a:schemeClr val="bg1"/>
                </a:solidFill>
              </a:rPr>
              <a:t> SÃO PAULO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3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dirty="0" smtClean="0">
                <a:solidFill>
                  <a:schemeClr val="bg1"/>
                </a:solidFill>
              </a:rPr>
              <a:t>SABESP / REGIÃO METROPOLITANA  -2011                               131.000 m3/mês</a:t>
            </a:r>
          </a:p>
          <a:p>
            <a:pPr>
              <a:lnSpc>
                <a:spcPct val="120000"/>
              </a:lnSpc>
              <a:defRPr/>
            </a:pPr>
            <a:r>
              <a:rPr lang="pt-BR" dirty="0" smtClean="0">
                <a:solidFill>
                  <a:schemeClr val="bg1"/>
                </a:solidFill>
              </a:rPr>
              <a:t>AQUAPOLO		                 	   (650 L/s) 1ª fase 1.700.000 m3/mês</a:t>
            </a:r>
          </a:p>
          <a:p>
            <a:pPr>
              <a:lnSpc>
                <a:spcPct val="120000"/>
              </a:lnSpc>
              <a:defRPr/>
            </a:pPr>
            <a:r>
              <a:rPr lang="pt-BR" dirty="0" smtClean="0">
                <a:solidFill>
                  <a:schemeClr val="bg1"/>
                </a:solidFill>
              </a:rPr>
              <a:t>			                 (1.000L/s)  2ª fase 2.600.000 m3/mês</a:t>
            </a:r>
          </a:p>
          <a:p>
            <a:pPr>
              <a:lnSpc>
                <a:spcPct val="120000"/>
              </a:lnSpc>
              <a:defRPr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pt-BR" dirty="0" smtClean="0">
                <a:solidFill>
                  <a:schemeClr val="bg1"/>
                </a:solidFill>
              </a:rPr>
              <a:t>PRODUÇÃO RMSP				        194.000.000  m3/mês</a:t>
            </a:r>
          </a:p>
          <a:p>
            <a:pPr>
              <a:lnSpc>
                <a:spcPct val="120000"/>
              </a:lnSpc>
              <a:defRPr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pt-BR" dirty="0" smtClean="0">
                <a:solidFill>
                  <a:schemeClr val="bg1"/>
                </a:solidFill>
              </a:rPr>
              <a:t>PARTICIPAÇÃO NO MERCADO  				1,4%</a:t>
            </a:r>
          </a:p>
          <a:p>
            <a:pPr>
              <a:lnSpc>
                <a:spcPct val="120000"/>
              </a:lnSpc>
              <a:defRPr/>
            </a:pPr>
            <a:r>
              <a:rPr lang="pt-BR" dirty="0" smtClean="0">
                <a:solidFill>
                  <a:schemeClr val="bg1"/>
                </a:solidFill>
              </a:rPr>
              <a:t>META 2025						5,0%</a:t>
            </a:r>
          </a:p>
          <a:p>
            <a:pPr>
              <a:lnSpc>
                <a:spcPct val="120000"/>
              </a:lnSpc>
              <a:defRPr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52520" y="3214686"/>
            <a:ext cx="203029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REFLEXÕES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/>
          <p:nvPr/>
        </p:nvGrpSpPr>
        <p:grpSpPr>
          <a:xfrm>
            <a:off x="827584" y="5085184"/>
            <a:ext cx="7560840" cy="512658"/>
            <a:chOff x="395536" y="5085184"/>
            <a:chExt cx="8496944" cy="720080"/>
          </a:xfrm>
        </p:grpSpPr>
        <p:sp>
          <p:nvSpPr>
            <p:cNvPr id="3" name="Arredondar Retângulo em um Canto Diagonal 2"/>
            <p:cNvSpPr/>
            <p:nvPr/>
          </p:nvSpPr>
          <p:spPr>
            <a:xfrm>
              <a:off x="395536" y="5085184"/>
              <a:ext cx="8424936" cy="720080"/>
            </a:xfrm>
            <a:prstGeom prst="round2Diag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539552" y="5229200"/>
              <a:ext cx="8352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buClr>
                  <a:srgbClr val="0070C0"/>
                </a:buClr>
              </a:pPr>
              <a:r>
                <a:rPr lang="pt-BR" dirty="0" smtClean="0"/>
                <a:t>Barreira cultural da utilização da água de reuso para diferentes fins</a:t>
              </a:r>
            </a:p>
          </p:txBody>
        </p:sp>
      </p:grpSp>
      <p:grpSp>
        <p:nvGrpSpPr>
          <p:cNvPr id="5" name="Grupo 10"/>
          <p:cNvGrpSpPr/>
          <p:nvPr/>
        </p:nvGrpSpPr>
        <p:grpSpPr>
          <a:xfrm>
            <a:off x="827583" y="1968098"/>
            <a:ext cx="7380312" cy="471864"/>
            <a:chOff x="395536" y="1268760"/>
            <a:chExt cx="8424936" cy="662781"/>
          </a:xfrm>
        </p:grpSpPr>
        <p:sp>
          <p:nvSpPr>
            <p:cNvPr id="6" name="Arredondar Retângulo em um Canto Diagonal 5"/>
            <p:cNvSpPr/>
            <p:nvPr/>
          </p:nvSpPr>
          <p:spPr>
            <a:xfrm>
              <a:off x="395536" y="1268760"/>
              <a:ext cx="8424936" cy="648072"/>
            </a:xfrm>
            <a:prstGeom prst="round2Diag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39552" y="1412777"/>
              <a:ext cx="3885745" cy="51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Regulamentação</a:t>
              </a:r>
              <a:endParaRPr lang="pt-BR" dirty="0"/>
            </a:p>
          </p:txBody>
        </p:sp>
      </p:grpSp>
      <p:grpSp>
        <p:nvGrpSpPr>
          <p:cNvPr id="8" name="Grupo 11"/>
          <p:cNvGrpSpPr/>
          <p:nvPr/>
        </p:nvGrpSpPr>
        <p:grpSpPr>
          <a:xfrm>
            <a:off x="827583" y="2884886"/>
            <a:ext cx="7390380" cy="646331"/>
            <a:chOff x="395536" y="2204864"/>
            <a:chExt cx="8505387" cy="907837"/>
          </a:xfrm>
        </p:grpSpPr>
        <p:sp>
          <p:nvSpPr>
            <p:cNvPr id="9" name="Arredondar Retângulo em um Canto Diagonal 8"/>
            <p:cNvSpPr/>
            <p:nvPr/>
          </p:nvSpPr>
          <p:spPr>
            <a:xfrm>
              <a:off x="395536" y="2204864"/>
              <a:ext cx="8505387" cy="793224"/>
            </a:xfrm>
            <a:prstGeom prst="round2Diag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28059" y="2204864"/>
              <a:ext cx="8234948" cy="907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Reforçar o REUSO como parte dos fundamentos da Política Nacional de Recursos Hídricos </a:t>
              </a:r>
            </a:p>
          </p:txBody>
        </p:sp>
      </p:grpSp>
      <p:grpSp>
        <p:nvGrpSpPr>
          <p:cNvPr id="11" name="Grupo 12"/>
          <p:cNvGrpSpPr/>
          <p:nvPr/>
        </p:nvGrpSpPr>
        <p:grpSpPr>
          <a:xfrm>
            <a:off x="827584" y="3789040"/>
            <a:ext cx="7479943" cy="1066625"/>
            <a:chOff x="395536" y="3212976"/>
            <a:chExt cx="8424936" cy="1152128"/>
          </a:xfrm>
        </p:grpSpPr>
        <p:sp>
          <p:nvSpPr>
            <p:cNvPr id="12" name="Arredondar Retângulo em um Canto Diagonal 11"/>
            <p:cNvSpPr/>
            <p:nvPr/>
          </p:nvSpPr>
          <p:spPr>
            <a:xfrm>
              <a:off x="395536" y="3212976"/>
              <a:ext cx="8424936" cy="1152128"/>
            </a:xfrm>
            <a:prstGeom prst="round2Diag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39552" y="3284984"/>
              <a:ext cx="7992888" cy="96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Preço da água potável x preço da água de reuso (política e benefícios):</a:t>
              </a:r>
            </a:p>
            <a:p>
              <a:pPr marL="269875" lvl="1" indent="-92075"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pt-BR" dirty="0" smtClean="0"/>
                <a:t> </a:t>
              </a:r>
              <a:r>
                <a:rPr lang="pt-BR" sz="1600" i="1" dirty="0" smtClean="0"/>
                <a:t>Regime tributário igual  (ICMS/ PIS /COFINS)</a:t>
              </a:r>
            </a:p>
            <a:p>
              <a:pPr marL="269875" lvl="1" indent="-92075"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pt-BR" sz="1600" i="1" dirty="0" smtClean="0"/>
                <a:t> Estabelecer outros benefícios tributários que incentivem a atividade</a:t>
              </a:r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395536" y="332656"/>
            <a:ext cx="5247178" cy="56708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Ações institucionais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14414" y="1500174"/>
            <a:ext cx="6643734" cy="11264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18428" y="3214686"/>
            <a:ext cx="289848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ESTRUTURAÇÃO</a:t>
            </a:r>
            <a:endParaRPr lang="pt-BR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3143240" y="1357298"/>
            <a:ext cx="2882900" cy="1346200"/>
          </a:xfrm>
          <a:prstGeom prst="rect">
            <a:avLst/>
          </a:prstGeom>
          <a:noFill/>
          <a:ln w="28575">
            <a:solidFill>
              <a:srgbClr val="000066"/>
            </a:solidFill>
            <a:prstDash val="sysDot"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eaLnBrk="0" hangingPunct="0">
              <a:buFontTx/>
              <a:buChar char="•"/>
            </a:pPr>
            <a:endParaRPr lang="es-DO" sz="700" dirty="0">
              <a:latin typeface="Arial Unicode MS" pitchFamily="34" charset="-128"/>
            </a:endParaRP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sp>
        <p:nvSpPr>
          <p:cNvPr id="7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14678" y="3429000"/>
            <a:ext cx="2870200" cy="1028700"/>
          </a:xfrm>
          <a:prstGeom prst="bevel">
            <a:avLst>
              <a:gd name="adj" fmla="val 5394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431" tIns="27431" rIns="27431" bIns="27431" anchor="ctr"/>
          <a:lstStyle/>
          <a:p>
            <a:pPr algn="ctr" eaLnBrk="0" hangingPunct="0">
              <a:spcAft>
                <a:spcPts val="600"/>
              </a:spcAft>
              <a:defRPr/>
            </a:pPr>
            <a:endParaRPr lang="it-IT" sz="1400" b="1" dirty="0">
              <a:solidFill>
                <a:srgbClr val="FFFFFF"/>
              </a:solidFill>
              <a:latin typeface="Arial" pitchFamily="34" charset="0"/>
              <a:ea typeface="ヒラギノ角ゴ ProN W3" charset="0"/>
              <a:cs typeface="Arial" pitchFamily="34" charset="0"/>
            </a:endParaRPr>
          </a:p>
        </p:txBody>
      </p:sp>
      <p:sp>
        <p:nvSpPr>
          <p:cNvPr id="27658" name="Oval 112"/>
          <p:cNvSpPr>
            <a:spLocks noChangeArrowheads="1"/>
          </p:cNvSpPr>
          <p:nvPr/>
        </p:nvSpPr>
        <p:spPr bwMode="auto">
          <a:xfrm>
            <a:off x="6374681" y="3664521"/>
            <a:ext cx="71438" cy="71438"/>
          </a:xfrm>
          <a:prstGeom prst="ellipse">
            <a:avLst/>
          </a:prstGeom>
          <a:noFill/>
          <a:ln w="28575">
            <a:noFill/>
            <a:round/>
            <a:headEnd/>
            <a:tailEnd type="none" w="lg" len="lg"/>
          </a:ln>
        </p:spPr>
        <p:txBody>
          <a:bodyPr wrap="none" lIns="91435" tIns="45718" rIns="91435" bIns="45718" anchor="ctr"/>
          <a:lstStyle/>
          <a:p>
            <a:pPr eaLnBrk="0" hangingPunct="0">
              <a:buFontTx/>
              <a:buChar char="•"/>
            </a:pPr>
            <a:endParaRPr lang="es-ES">
              <a:latin typeface="Arial" pitchFamily="34" charset="0"/>
            </a:endParaRPr>
          </a:p>
        </p:txBody>
      </p:sp>
      <p:sp>
        <p:nvSpPr>
          <p:cNvPr id="27659" name="68 Elipse"/>
          <p:cNvSpPr>
            <a:spLocks noChangeArrowheads="1"/>
          </p:cNvSpPr>
          <p:nvPr/>
        </p:nvSpPr>
        <p:spPr bwMode="auto">
          <a:xfrm>
            <a:off x="2290465" y="5180335"/>
            <a:ext cx="71438" cy="71438"/>
          </a:xfrm>
          <a:prstGeom prst="ellipse">
            <a:avLst/>
          </a:prstGeom>
          <a:noFill/>
          <a:ln w="28575" algn="ctr">
            <a:noFill/>
            <a:round/>
            <a:headEnd/>
            <a:tailEnd type="stealth" w="lg" len="lg"/>
          </a:ln>
        </p:spPr>
        <p:txBody>
          <a:bodyPr lIns="91435" tIns="45718" rIns="91435" bIns="45718"/>
          <a:lstStyle/>
          <a:p>
            <a:endParaRPr lang="es-ES" dirty="0">
              <a:latin typeface="Arial" pitchFamily="34" charset="0"/>
            </a:endParaRPr>
          </a:p>
        </p:txBody>
      </p:sp>
      <p:sp>
        <p:nvSpPr>
          <p:cNvPr id="27660" name="69 Elipse"/>
          <p:cNvSpPr>
            <a:spLocks noChangeArrowheads="1"/>
          </p:cNvSpPr>
          <p:nvPr/>
        </p:nvSpPr>
        <p:spPr bwMode="auto">
          <a:xfrm>
            <a:off x="2604120" y="5466085"/>
            <a:ext cx="71438" cy="71438"/>
          </a:xfrm>
          <a:prstGeom prst="ellipse">
            <a:avLst/>
          </a:prstGeom>
          <a:noFill/>
          <a:ln w="28575" algn="ctr">
            <a:noFill/>
            <a:round/>
            <a:headEnd/>
            <a:tailEnd type="stealth" w="lg" len="lg"/>
          </a:ln>
        </p:spPr>
        <p:txBody>
          <a:bodyPr lIns="91435" tIns="45718" rIns="91435" bIns="45718"/>
          <a:lstStyle/>
          <a:p>
            <a:endParaRPr lang="es-ES" dirty="0">
              <a:latin typeface="Arial" pitchFamily="34" charset="0"/>
            </a:endParaRPr>
          </a:p>
        </p:txBody>
      </p:sp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4214" y="5392369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Imagem 11" descr="marca_sabesp_300dpi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57752" y="1643050"/>
            <a:ext cx="610154" cy="85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890050" y="4865961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1270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 rot="16200000" flipH="1">
            <a:off x="4956067" y="4803666"/>
            <a:ext cx="673357" cy="514310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pic>
        <p:nvPicPr>
          <p:cNvPr id="27667" name="Imagem 16" descr="Logos Foz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00430" y="1643050"/>
            <a:ext cx="874762" cy="73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pic>
        <p:nvPicPr>
          <p:cNvPr id="2767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894" y="5499423"/>
            <a:ext cx="1593006" cy="43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6" name="CaixaDeTexto 29"/>
          <p:cNvSpPr txBox="1">
            <a:spLocks noChangeArrowheads="1"/>
          </p:cNvSpPr>
          <p:nvPr/>
        </p:nvSpPr>
        <p:spPr bwMode="auto">
          <a:xfrm>
            <a:off x="5959450" y="1449959"/>
            <a:ext cx="1847329" cy="3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buFontTx/>
              <a:buChar char="-"/>
            </a:pPr>
            <a:r>
              <a:rPr lang="pt-BR" sz="1400" b="1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27677" name="Imagem 30" descr="logo braske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7795" y="3793283"/>
            <a:ext cx="1799506" cy="43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565900" y="4286256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Cliente</a:t>
            </a:r>
            <a:endParaRPr lang="pt-BR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214282" y="428625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Financiamento de longo prazo</a:t>
            </a:r>
            <a:endParaRPr lang="pt-BR" b="1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2781300" y="6184900"/>
            <a:ext cx="1714500" cy="3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Esgoto tratado</a:t>
            </a:r>
            <a:endParaRPr lang="pt-BR" b="1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5143500" y="6027003"/>
            <a:ext cx="228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Engenharia e Construção (EPC)</a:t>
            </a:r>
          </a:p>
          <a:p>
            <a:endParaRPr lang="pt-BR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3009900" y="2717800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acionistas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718300" y="4064000"/>
            <a:ext cx="2425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</a:t>
            </a:r>
            <a:r>
              <a:rPr lang="pt-BR" sz="1200" dirty="0" err="1" smtClean="0">
                <a:solidFill>
                  <a:srgbClr val="0070C0"/>
                </a:solidFill>
                <a:ea typeface="ＭＳ Ｐゴシック"/>
              </a:rPr>
              <a:t>Polo</a:t>
            </a:r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 Petroquímico do ABC)</a:t>
            </a:r>
          </a:p>
          <a:p>
            <a:pPr algn="ctr"/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" y="3549650"/>
            <a:ext cx="1654121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3714752"/>
            <a:ext cx="26289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68 Elipse"/>
          <p:cNvSpPr>
            <a:spLocks noChangeArrowheads="1"/>
          </p:cNvSpPr>
          <p:nvPr/>
        </p:nvSpPr>
        <p:spPr bwMode="auto">
          <a:xfrm>
            <a:off x="2290465" y="5180335"/>
            <a:ext cx="71438" cy="71438"/>
          </a:xfrm>
          <a:prstGeom prst="ellipse">
            <a:avLst/>
          </a:prstGeom>
          <a:noFill/>
          <a:ln w="28575" algn="ctr">
            <a:noFill/>
            <a:round/>
            <a:headEnd/>
            <a:tailEnd type="stealth" w="lg" len="lg"/>
          </a:ln>
        </p:spPr>
        <p:txBody>
          <a:bodyPr lIns="91435" tIns="45718" rIns="91435" bIns="45718"/>
          <a:lstStyle/>
          <a:p>
            <a:endParaRPr lang="es-ES" dirty="0">
              <a:latin typeface="Arial" pitchFamily="34" charset="0"/>
            </a:endParaRPr>
          </a:p>
        </p:txBody>
      </p:sp>
      <p:sp>
        <p:nvSpPr>
          <p:cNvPr id="27660" name="69 Elipse"/>
          <p:cNvSpPr>
            <a:spLocks noChangeArrowheads="1"/>
          </p:cNvSpPr>
          <p:nvPr/>
        </p:nvSpPr>
        <p:spPr bwMode="auto">
          <a:xfrm>
            <a:off x="2604120" y="5466085"/>
            <a:ext cx="71438" cy="71438"/>
          </a:xfrm>
          <a:prstGeom prst="ellipse">
            <a:avLst/>
          </a:prstGeom>
          <a:noFill/>
          <a:ln w="28575" algn="ctr">
            <a:noFill/>
            <a:round/>
            <a:headEnd/>
            <a:tailEnd type="stealth" w="lg" len="lg"/>
          </a:ln>
        </p:spPr>
        <p:txBody>
          <a:bodyPr lIns="91435" tIns="45718" rIns="91435" bIns="45718"/>
          <a:lstStyle/>
          <a:p>
            <a:endParaRPr lang="es-ES" dirty="0">
              <a:latin typeface="Arial" pitchFamily="34" charset="0"/>
            </a:endParaRPr>
          </a:p>
        </p:txBody>
      </p:sp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85184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532853" y="4611023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>
            <a:off x="5004050" y="4509122"/>
            <a:ext cx="439451" cy="593367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grpSp>
        <p:nvGrpSpPr>
          <p:cNvPr id="6" name="Grupo 50"/>
          <p:cNvGrpSpPr/>
          <p:nvPr/>
        </p:nvGrpSpPr>
        <p:grpSpPr>
          <a:xfrm>
            <a:off x="5292080" y="5000636"/>
            <a:ext cx="1992858" cy="1090919"/>
            <a:chOff x="5292080" y="5000636"/>
            <a:chExt cx="1992858" cy="1090919"/>
          </a:xfrm>
        </p:grpSpPr>
        <p:pic>
          <p:nvPicPr>
            <p:cNvPr id="2767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5000636"/>
              <a:ext cx="1593006" cy="43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ixaDeTexto 41"/>
            <p:cNvSpPr txBox="1"/>
            <p:nvPr/>
          </p:nvSpPr>
          <p:spPr>
            <a:xfrm>
              <a:off x="5292080" y="5445224"/>
              <a:ext cx="199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Engenharia e Construção (EPC)</a:t>
              </a:r>
              <a:endParaRPr lang="pt-BR" dirty="0"/>
            </a:p>
          </p:txBody>
        </p:sp>
      </p:grp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grpSp>
        <p:nvGrpSpPr>
          <p:cNvPr id="7" name="Grupo 47"/>
          <p:cNvGrpSpPr/>
          <p:nvPr/>
        </p:nvGrpSpPr>
        <p:grpSpPr>
          <a:xfrm>
            <a:off x="3131840" y="1196752"/>
            <a:ext cx="2882900" cy="1729834"/>
            <a:chOff x="3143240" y="1357298"/>
            <a:chExt cx="2882900" cy="1729834"/>
          </a:xfrm>
        </p:grpSpPr>
        <p:sp>
          <p:nvSpPr>
            <p:cNvPr id="27650" name="Rectangle 27"/>
            <p:cNvSpPr>
              <a:spLocks noChangeArrowheads="1"/>
            </p:cNvSpPr>
            <p:nvPr/>
          </p:nvSpPr>
          <p:spPr bwMode="auto">
            <a:xfrm>
              <a:off x="3143240" y="1357298"/>
              <a:ext cx="2882900" cy="1346200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0" hangingPunct="0">
                <a:buFontTx/>
                <a:buChar char="•"/>
              </a:pPr>
              <a:endParaRPr lang="es-DO" sz="700" dirty="0">
                <a:latin typeface="Arial Unicode MS" pitchFamily="34" charset="-128"/>
              </a:endParaRPr>
            </a:p>
          </p:txBody>
        </p:sp>
        <p:pic>
          <p:nvPicPr>
            <p:cNvPr id="27662" name="Imagem 11" descr="marca_sabesp_300dpi_col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857752" y="1571612"/>
              <a:ext cx="610154" cy="85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Imagem 16" descr="Logos Foz_1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500430" y="1643050"/>
              <a:ext cx="874762" cy="73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ixaDeTexto 42"/>
            <p:cNvSpPr txBox="1"/>
            <p:nvPr/>
          </p:nvSpPr>
          <p:spPr>
            <a:xfrm>
              <a:off x="3635896" y="271780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acionistas</a:t>
              </a:r>
              <a:endParaRPr lang="pt-BR" b="1" dirty="0"/>
            </a:p>
          </p:txBody>
        </p:sp>
      </p:grp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8" name="Grupo 48"/>
          <p:cNvGrpSpPr/>
          <p:nvPr/>
        </p:nvGrpSpPr>
        <p:grpSpPr>
          <a:xfrm>
            <a:off x="7077795" y="3793283"/>
            <a:ext cx="1799506" cy="862305"/>
            <a:chOff x="7077795" y="3793283"/>
            <a:chExt cx="1799506" cy="862305"/>
          </a:xfrm>
        </p:grpSpPr>
        <p:pic>
          <p:nvPicPr>
            <p:cNvPr id="27677" name="Imagem 30" descr="logo braskem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77795" y="3793283"/>
              <a:ext cx="1799506" cy="43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CaixaDeTexto 33"/>
            <p:cNvSpPr txBox="1"/>
            <p:nvPr/>
          </p:nvSpPr>
          <p:spPr>
            <a:xfrm>
              <a:off x="7092280" y="42862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Cliente</a:t>
              </a:r>
              <a:endParaRPr lang="pt-BR" b="1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7020272" y="406400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(Polo Petroquímico do ABC)</a:t>
            </a:r>
            <a:endParaRPr lang="pt-BR" dirty="0"/>
          </a:p>
        </p:txBody>
      </p:sp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9" name="Grupo 49"/>
          <p:cNvGrpSpPr/>
          <p:nvPr/>
        </p:nvGrpSpPr>
        <p:grpSpPr>
          <a:xfrm>
            <a:off x="467544" y="3549650"/>
            <a:ext cx="1728192" cy="1389777"/>
            <a:chOff x="467544" y="3549650"/>
            <a:chExt cx="1728192" cy="1389777"/>
          </a:xfrm>
        </p:grpSpPr>
        <p:sp>
          <p:nvSpPr>
            <p:cNvPr id="35" name="CaixaDeTexto 34"/>
            <p:cNvSpPr txBox="1"/>
            <p:nvPr/>
          </p:nvSpPr>
          <p:spPr>
            <a:xfrm>
              <a:off x="467544" y="4293096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Financiamento de longo prazo</a:t>
              </a:r>
              <a:endParaRPr lang="pt-BR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350" y="3549650"/>
              <a:ext cx="1654121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3" name="Retângulo de cantos arredondados 52"/>
          <p:cNvSpPr/>
          <p:nvPr/>
        </p:nvSpPr>
        <p:spPr>
          <a:xfrm>
            <a:off x="3203848" y="3429000"/>
            <a:ext cx="288032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Z:\FOZ_JOBS\Logos\Corel\Aquapolo.jpg"/>
          <p:cNvPicPr>
            <a:picLocks noChangeAspect="1" noChangeArrowheads="1"/>
          </p:cNvPicPr>
          <p:nvPr/>
        </p:nvPicPr>
        <p:blipFill>
          <a:blip r:embed="rId9" cstate="print"/>
          <a:srcRect l="12027" t="16741" r="9980" b="71151"/>
          <a:stretch>
            <a:fillRect/>
          </a:stretch>
        </p:blipFill>
        <p:spPr bwMode="auto">
          <a:xfrm>
            <a:off x="3347864" y="3645024"/>
            <a:ext cx="2592288" cy="569039"/>
          </a:xfrm>
          <a:prstGeom prst="rect">
            <a:avLst/>
          </a:prstGeom>
          <a:noFill/>
        </p:spPr>
      </p:pic>
      <p:grpSp>
        <p:nvGrpSpPr>
          <p:cNvPr id="10" name="Grupo 57"/>
          <p:cNvGrpSpPr/>
          <p:nvPr/>
        </p:nvGrpSpPr>
        <p:grpSpPr>
          <a:xfrm>
            <a:off x="2483768" y="3068960"/>
            <a:ext cx="4104456" cy="2736304"/>
            <a:chOff x="2411760" y="2708920"/>
            <a:chExt cx="4104456" cy="2736304"/>
          </a:xfrm>
        </p:grpSpPr>
        <p:sp>
          <p:nvSpPr>
            <p:cNvPr id="59" name="Texto explicativo retangular 58"/>
            <p:cNvSpPr/>
            <p:nvPr/>
          </p:nvSpPr>
          <p:spPr>
            <a:xfrm>
              <a:off x="2411760" y="2708920"/>
              <a:ext cx="4104456" cy="2736304"/>
            </a:xfrm>
            <a:prstGeom prst="wedgeRectCallout">
              <a:avLst>
                <a:gd name="adj1" fmla="val 20884"/>
                <a:gd name="adj2" fmla="val -56426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2627784" y="2996952"/>
              <a:ext cx="3600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lvl="0" indent="-266700">
                <a:lnSpc>
                  <a:spcPts val="2000"/>
                </a:lnSpc>
                <a:buClr>
                  <a:srgbClr val="076BAD"/>
                </a:buClr>
                <a:buFont typeface="Wingdings" pitchFamily="2" charset="2"/>
                <a:buChar char=""/>
              </a:pPr>
              <a:r>
                <a:rPr lang="en-US" sz="1400" dirty="0" smtClean="0">
                  <a:solidFill>
                    <a:srgbClr val="002060"/>
                  </a:solidFill>
                </a:rPr>
                <a:t>SPE  : FOZ  (51%) e SABESP (49%)</a:t>
              </a:r>
              <a:endParaRPr lang="pt-BR" sz="1400" b="1" dirty="0" smtClean="0">
                <a:solidFill>
                  <a:srgbClr val="002060"/>
                </a:solidFill>
              </a:endParaRPr>
            </a:p>
            <a:p>
              <a:pPr marL="266700" lvl="0" indent="-266700">
                <a:lnSpc>
                  <a:spcPts val="2000"/>
                </a:lnSpc>
                <a:buClr>
                  <a:srgbClr val="076BAD"/>
                </a:buClr>
                <a:buFont typeface="Wingdings" pitchFamily="2" charset="2"/>
                <a:buChar char=""/>
              </a:pPr>
              <a:r>
                <a:rPr lang="en-US" sz="1400" dirty="0" err="1" smtClean="0">
                  <a:solidFill>
                    <a:srgbClr val="002060"/>
                  </a:solidFill>
                </a:rPr>
                <a:t>Governança</a:t>
              </a:r>
              <a:r>
                <a:rPr lang="en-US" sz="1400" dirty="0" smtClean="0">
                  <a:solidFill>
                    <a:srgbClr val="002060"/>
                  </a:solidFill>
                </a:rPr>
                <a:t>:</a:t>
              </a:r>
            </a:p>
            <a:p>
              <a:pPr marL="266700" lvl="0" indent="-266700">
                <a:lnSpc>
                  <a:spcPts val="2000"/>
                </a:lnSpc>
                <a:buClr>
                  <a:srgbClr val="076BAD"/>
                </a:buClr>
                <a:buFont typeface="Wingdings" pitchFamily="2" charset="2"/>
                <a:buChar char="ü"/>
              </a:pPr>
              <a:r>
                <a:rPr lang="en-US" sz="1400" dirty="0" err="1" smtClean="0">
                  <a:solidFill>
                    <a:srgbClr val="002060"/>
                  </a:solidFill>
                </a:rPr>
                <a:t>Acordo</a:t>
              </a:r>
              <a:r>
                <a:rPr lang="en-US" sz="1400" dirty="0" smtClean="0">
                  <a:solidFill>
                    <a:srgbClr val="002060"/>
                  </a:solidFill>
                </a:rPr>
                <a:t> de </a:t>
              </a:r>
              <a:r>
                <a:rPr lang="en-US" sz="1400" dirty="0" err="1" smtClean="0">
                  <a:solidFill>
                    <a:srgbClr val="002060"/>
                  </a:solidFill>
                </a:rPr>
                <a:t>acionistas</a:t>
              </a:r>
              <a:r>
                <a:rPr lang="en-US" sz="1400" dirty="0" smtClean="0">
                  <a:solidFill>
                    <a:srgbClr val="002060"/>
                  </a:solidFill>
                </a:rPr>
                <a:t> e </a:t>
              </a:r>
              <a:r>
                <a:rPr lang="en-US" sz="1400" dirty="0" err="1" smtClean="0">
                  <a:solidFill>
                    <a:srgbClr val="002060"/>
                  </a:solidFill>
                </a:rPr>
                <a:t>estatutos</a:t>
              </a:r>
              <a:endParaRPr lang="en-US" sz="1400" dirty="0" smtClean="0">
                <a:solidFill>
                  <a:srgbClr val="002060"/>
                </a:solidFill>
              </a:endParaRPr>
            </a:p>
            <a:p>
              <a:pPr marL="266700" lvl="0" indent="-266700">
                <a:lnSpc>
                  <a:spcPts val="2000"/>
                </a:lnSpc>
                <a:buClr>
                  <a:srgbClr val="076BAD"/>
                </a:buClr>
                <a:buFont typeface="Wingdings" pitchFamily="2" charset="2"/>
                <a:buChar char="ü"/>
              </a:pPr>
              <a:r>
                <a:rPr lang="en-US" sz="1400" dirty="0" err="1" smtClean="0">
                  <a:solidFill>
                    <a:srgbClr val="002060"/>
                  </a:solidFill>
                </a:rPr>
                <a:t>Conselho</a:t>
              </a:r>
              <a:r>
                <a:rPr lang="en-US" sz="1400" dirty="0" smtClean="0">
                  <a:solidFill>
                    <a:srgbClr val="002060"/>
                  </a:solidFill>
                </a:rPr>
                <a:t> de </a:t>
              </a:r>
              <a:r>
                <a:rPr lang="en-US" sz="1400" dirty="0" err="1" smtClean="0">
                  <a:solidFill>
                    <a:srgbClr val="002060"/>
                  </a:solidFill>
                </a:rPr>
                <a:t>Administração</a:t>
              </a:r>
              <a:r>
                <a:rPr lang="en-US" sz="1400" dirty="0" smtClean="0">
                  <a:solidFill>
                    <a:srgbClr val="002060"/>
                  </a:solidFill>
                </a:rPr>
                <a:t> (3+2)</a:t>
              </a:r>
            </a:p>
            <a:p>
              <a:pPr marL="266700" lvl="0" indent="-266700">
                <a:lnSpc>
                  <a:spcPts val="2000"/>
                </a:lnSpc>
                <a:buClr>
                  <a:srgbClr val="076BAD"/>
                </a:buClr>
                <a:buFont typeface="Wingdings" pitchFamily="2" charset="2"/>
                <a:buChar char="ü"/>
              </a:pPr>
              <a:r>
                <a:rPr lang="en-US" sz="1400" dirty="0" err="1" smtClean="0">
                  <a:solidFill>
                    <a:srgbClr val="002060"/>
                  </a:solidFill>
                </a:rPr>
                <a:t>Diretoria</a:t>
              </a:r>
              <a:r>
                <a:rPr lang="en-US" sz="1400" dirty="0" smtClean="0">
                  <a:solidFill>
                    <a:srgbClr val="002060"/>
                  </a:solidFill>
                </a:rPr>
                <a:t> (1+1)</a:t>
              </a:r>
            </a:p>
            <a:p>
              <a:pPr marL="266700" lvl="0" indent="-266700">
                <a:lnSpc>
                  <a:spcPts val="2000"/>
                </a:lnSpc>
                <a:buClr>
                  <a:srgbClr val="076BAD"/>
                </a:buClr>
                <a:buFont typeface="Wingdings" pitchFamily="2" charset="2"/>
                <a:buChar char="ü"/>
              </a:pPr>
              <a:r>
                <a:rPr lang="en-US" sz="1400" dirty="0" smtClean="0">
                  <a:solidFill>
                    <a:srgbClr val="002060"/>
                  </a:solidFill>
                </a:rPr>
                <a:t>Plano de </a:t>
              </a:r>
              <a:r>
                <a:rPr lang="en-US" sz="1400" dirty="0" err="1" smtClean="0">
                  <a:solidFill>
                    <a:srgbClr val="002060"/>
                  </a:solidFill>
                </a:rPr>
                <a:t>Negócio</a:t>
              </a:r>
              <a:endParaRPr lang="pt-BR" dirty="0"/>
            </a:p>
          </p:txBody>
        </p:sp>
      </p:grpSp>
      <p:sp>
        <p:nvSpPr>
          <p:cNvPr id="36" name="CaixaDeTexto 35"/>
          <p:cNvSpPr txBox="1"/>
          <p:nvPr/>
        </p:nvSpPr>
        <p:spPr>
          <a:xfrm>
            <a:off x="3635896" y="22768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51%</a:t>
            </a:r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4860032" y="22768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49%</a:t>
            </a:r>
            <a:endParaRPr lang="pt-BR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2339752" y="59492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Contratos de compartilhamento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/>
      <p:bldP spid="27660" grpId="0"/>
      <p:bldP spid="3" grpId="0" animBg="1"/>
      <p:bldP spid="4" grpId="0" animBg="1"/>
      <p:bldP spid="5" grpId="0" animBg="1"/>
      <p:bldP spid="27654" grpId="0" animBg="1"/>
      <p:bldP spid="31" grpId="0"/>
      <p:bldP spid="53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Imagem 10" descr="marca_sabesp_300dpi_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85184"/>
            <a:ext cx="608185" cy="8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AutoShape 90"/>
          <p:cNvCxnSpPr>
            <a:cxnSpLocks noChangeShapeType="1"/>
          </p:cNvCxnSpPr>
          <p:nvPr/>
        </p:nvCxnSpPr>
        <p:spPr bwMode="auto">
          <a:xfrm rot="5400000" flipH="1" flipV="1">
            <a:off x="3532853" y="4611023"/>
            <a:ext cx="641992" cy="421086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214282" y="357166"/>
            <a:ext cx="4312693" cy="7068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pt-BR" sz="3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ＭＳ Ｐゴシック"/>
              </a:rPr>
              <a:t>Estruturação</a:t>
            </a:r>
          </a:p>
        </p:txBody>
      </p:sp>
      <p:cxnSp>
        <p:nvCxnSpPr>
          <p:cNvPr id="16" name="AutoShape 90"/>
          <p:cNvCxnSpPr>
            <a:cxnSpLocks noChangeShapeType="1"/>
          </p:cNvCxnSpPr>
          <p:nvPr/>
        </p:nvCxnSpPr>
        <p:spPr bwMode="auto">
          <a:xfrm>
            <a:off x="5004050" y="4509122"/>
            <a:ext cx="439451" cy="593367"/>
          </a:xfrm>
          <a:prstGeom prst="straightConnector1">
            <a:avLst/>
          </a:prstGeom>
          <a:noFill/>
          <a:ln w="28575" cap="flat" cmpd="sng">
            <a:solidFill>
              <a:srgbClr val="000066"/>
            </a:solidFill>
            <a:round/>
            <a:headEnd type="triangle" w="lg" len="med"/>
            <a:tailEnd type="triangle" w="lg" len="med"/>
          </a:ln>
          <a:effectLst/>
          <a:scene3d>
            <a:camera prst="orthographicFront">
              <a:rot lat="21299999" lon="0" rev="0"/>
            </a:camera>
            <a:lightRig rig="threePt" dir="t"/>
          </a:scene3d>
        </p:spPr>
      </p:cxnSp>
      <p:grpSp>
        <p:nvGrpSpPr>
          <p:cNvPr id="6" name="Grupo 50"/>
          <p:cNvGrpSpPr/>
          <p:nvPr/>
        </p:nvGrpSpPr>
        <p:grpSpPr>
          <a:xfrm>
            <a:off x="5292080" y="5000636"/>
            <a:ext cx="1992858" cy="1090919"/>
            <a:chOff x="5292080" y="5000636"/>
            <a:chExt cx="1992858" cy="1090919"/>
          </a:xfrm>
        </p:grpSpPr>
        <p:pic>
          <p:nvPicPr>
            <p:cNvPr id="2767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0694" y="5000636"/>
              <a:ext cx="1593006" cy="43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ixaDeTexto 41"/>
            <p:cNvSpPr txBox="1"/>
            <p:nvPr/>
          </p:nvSpPr>
          <p:spPr>
            <a:xfrm>
              <a:off x="5292080" y="5445224"/>
              <a:ext cx="199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Engenharia e Construção (EPC)</a:t>
              </a:r>
              <a:endParaRPr lang="pt-BR" dirty="0"/>
            </a:p>
          </p:txBody>
        </p:sp>
      </p:grp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643306" y="2928934"/>
            <a:ext cx="0" cy="215429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>
            <a:off x="5572132" y="2928934"/>
            <a:ext cx="2381" cy="218877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3643306" y="3143248"/>
            <a:ext cx="1907605" cy="0"/>
          </a:xfrm>
          <a:prstGeom prst="line">
            <a:avLst/>
          </a:prstGeom>
          <a:noFill/>
          <a:ln w="28575" cap="flat" cmpd="sng">
            <a:solidFill>
              <a:srgbClr val="000066"/>
            </a:solidFill>
            <a:round/>
            <a:headEnd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5" tIns="45718" rIns="91435" bIns="45718"/>
          <a:lstStyle/>
          <a:p>
            <a:pPr>
              <a:defRPr/>
            </a:pPr>
            <a:endParaRPr lang="pt-BR">
              <a:ea typeface="ヒラギノ角ゴ ProN W3" charset="0"/>
            </a:endParaRPr>
          </a:p>
        </p:txBody>
      </p:sp>
      <p:sp>
        <p:nvSpPr>
          <p:cNvPr id="27654" name="Line 33"/>
          <p:cNvSpPr>
            <a:spLocks noChangeShapeType="1"/>
          </p:cNvSpPr>
          <p:nvPr/>
        </p:nvSpPr>
        <p:spPr bwMode="auto">
          <a:xfrm flipH="1">
            <a:off x="4572000" y="3143248"/>
            <a:ext cx="1117" cy="252264"/>
          </a:xfrm>
          <a:prstGeom prst="line">
            <a:avLst/>
          </a:prstGeom>
          <a:noFill/>
          <a:ln w="41275">
            <a:solidFill>
              <a:srgbClr val="000066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pt-BR"/>
          </a:p>
        </p:txBody>
      </p:sp>
      <p:grpSp>
        <p:nvGrpSpPr>
          <p:cNvPr id="7" name="Grupo 47"/>
          <p:cNvGrpSpPr/>
          <p:nvPr/>
        </p:nvGrpSpPr>
        <p:grpSpPr>
          <a:xfrm>
            <a:off x="3143240" y="1357298"/>
            <a:ext cx="2882900" cy="1729834"/>
            <a:chOff x="3143240" y="1357298"/>
            <a:chExt cx="2882900" cy="1729834"/>
          </a:xfrm>
        </p:grpSpPr>
        <p:sp>
          <p:nvSpPr>
            <p:cNvPr id="27650" name="Rectangle 27"/>
            <p:cNvSpPr>
              <a:spLocks noChangeArrowheads="1"/>
            </p:cNvSpPr>
            <p:nvPr/>
          </p:nvSpPr>
          <p:spPr bwMode="auto">
            <a:xfrm>
              <a:off x="3143240" y="1357298"/>
              <a:ext cx="2882900" cy="1346200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0" hangingPunct="0">
                <a:buFontTx/>
                <a:buChar char="•"/>
              </a:pPr>
              <a:endParaRPr lang="es-DO" sz="700" dirty="0">
                <a:latin typeface="Arial Unicode MS" pitchFamily="34" charset="-128"/>
              </a:endParaRPr>
            </a:p>
          </p:txBody>
        </p:sp>
        <p:pic>
          <p:nvPicPr>
            <p:cNvPr id="27662" name="Imagem 11" descr="marca_sabesp_300dpi_col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857752" y="1571612"/>
              <a:ext cx="610154" cy="85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Imagem 16" descr="Logos Foz_1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500430" y="1643050"/>
              <a:ext cx="874762" cy="73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ixaDeTexto 42"/>
            <p:cNvSpPr txBox="1"/>
            <p:nvPr/>
          </p:nvSpPr>
          <p:spPr>
            <a:xfrm>
              <a:off x="3635896" y="271780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acionistas</a:t>
              </a:r>
              <a:endParaRPr lang="pt-BR" b="1" dirty="0"/>
            </a:p>
          </p:txBody>
        </p:sp>
      </p:grpSp>
      <p:cxnSp>
        <p:nvCxnSpPr>
          <p:cNvPr id="27665" name="AutoShape 90"/>
          <p:cNvCxnSpPr>
            <a:cxnSpLocks noChangeShapeType="1"/>
          </p:cNvCxnSpPr>
          <p:nvPr/>
        </p:nvCxnSpPr>
        <p:spPr bwMode="auto">
          <a:xfrm>
            <a:off x="6108700" y="4013200"/>
            <a:ext cx="800100" cy="0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8" name="Grupo 48"/>
          <p:cNvGrpSpPr/>
          <p:nvPr/>
        </p:nvGrpSpPr>
        <p:grpSpPr>
          <a:xfrm>
            <a:off x="7077795" y="3793283"/>
            <a:ext cx="1799506" cy="862305"/>
            <a:chOff x="7077795" y="3793283"/>
            <a:chExt cx="1799506" cy="862305"/>
          </a:xfrm>
        </p:grpSpPr>
        <p:pic>
          <p:nvPicPr>
            <p:cNvPr id="27677" name="Imagem 30" descr="logo braskem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77795" y="3793283"/>
              <a:ext cx="1799506" cy="43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CaixaDeTexto 33"/>
            <p:cNvSpPr txBox="1"/>
            <p:nvPr/>
          </p:nvSpPr>
          <p:spPr>
            <a:xfrm>
              <a:off x="7092280" y="42862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Cliente</a:t>
              </a:r>
              <a:endParaRPr lang="pt-BR" b="1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7020272" y="406400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70C0"/>
                </a:solidFill>
                <a:ea typeface="ＭＳ Ｐゴシック"/>
              </a:rPr>
              <a:t>(Polo Petroquímico do ABC)</a:t>
            </a:r>
            <a:endParaRPr lang="pt-BR" dirty="0"/>
          </a:p>
        </p:txBody>
      </p:sp>
      <p:cxnSp>
        <p:nvCxnSpPr>
          <p:cNvPr id="27672" name="Conector de seta reta 22"/>
          <p:cNvCxnSpPr>
            <a:cxnSpLocks noChangeShapeType="1"/>
          </p:cNvCxnSpPr>
          <p:nvPr/>
        </p:nvCxnSpPr>
        <p:spPr bwMode="auto">
          <a:xfrm>
            <a:off x="2311400" y="4000500"/>
            <a:ext cx="876300" cy="1588"/>
          </a:xfrm>
          <a:prstGeom prst="straightConnector1">
            <a:avLst/>
          </a:prstGeom>
          <a:noFill/>
          <a:ln w="28575">
            <a:solidFill>
              <a:srgbClr val="000066"/>
            </a:solidFill>
            <a:round/>
            <a:headEnd type="triangle" w="lg" len="med"/>
            <a:tailEnd type="triangle" w="lg" len="med"/>
          </a:ln>
        </p:spPr>
      </p:cxnSp>
      <p:grpSp>
        <p:nvGrpSpPr>
          <p:cNvPr id="9" name="Grupo 49"/>
          <p:cNvGrpSpPr/>
          <p:nvPr/>
        </p:nvGrpSpPr>
        <p:grpSpPr>
          <a:xfrm>
            <a:off x="467544" y="3549650"/>
            <a:ext cx="1728192" cy="1389777"/>
            <a:chOff x="467544" y="3549650"/>
            <a:chExt cx="1728192" cy="1389777"/>
          </a:xfrm>
        </p:grpSpPr>
        <p:sp>
          <p:nvSpPr>
            <p:cNvPr id="35" name="CaixaDeTexto 34"/>
            <p:cNvSpPr txBox="1"/>
            <p:nvPr/>
          </p:nvSpPr>
          <p:spPr>
            <a:xfrm>
              <a:off x="467544" y="4293096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Financiamento de longo prazo</a:t>
              </a:r>
              <a:endParaRPr lang="pt-BR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350" y="3549650"/>
              <a:ext cx="1654121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3" name="Retângulo de cantos arredondados 52"/>
          <p:cNvSpPr/>
          <p:nvPr/>
        </p:nvSpPr>
        <p:spPr>
          <a:xfrm>
            <a:off x="3203848" y="3429000"/>
            <a:ext cx="288032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Z:\FOZ_JOBS\Logos\Corel\Aquapolo.jpg"/>
          <p:cNvPicPr>
            <a:picLocks noChangeAspect="1" noChangeArrowheads="1"/>
          </p:cNvPicPr>
          <p:nvPr/>
        </p:nvPicPr>
        <p:blipFill>
          <a:blip r:embed="rId9" cstate="print"/>
          <a:srcRect l="12027" t="16741" r="9980" b="71151"/>
          <a:stretch>
            <a:fillRect/>
          </a:stretch>
        </p:blipFill>
        <p:spPr bwMode="auto">
          <a:xfrm>
            <a:off x="3347864" y="3645024"/>
            <a:ext cx="2592288" cy="569039"/>
          </a:xfrm>
          <a:prstGeom prst="rect">
            <a:avLst/>
          </a:prstGeom>
          <a:noFill/>
        </p:spPr>
      </p:pic>
      <p:sp>
        <p:nvSpPr>
          <p:cNvPr id="62" name="Texto explicativo retangular 61"/>
          <p:cNvSpPr/>
          <p:nvPr/>
        </p:nvSpPr>
        <p:spPr>
          <a:xfrm>
            <a:off x="2699792" y="1268760"/>
            <a:ext cx="5724128" cy="4824536"/>
          </a:xfrm>
          <a:prstGeom prst="wedgeRectCallout">
            <a:avLst>
              <a:gd name="adj1" fmla="val -53992"/>
              <a:gd name="adj2" fmla="val 17226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4" name="Tabela 63"/>
          <p:cNvGraphicFramePr>
            <a:graphicFrameLocks noGrp="1"/>
          </p:cNvGraphicFramePr>
          <p:nvPr/>
        </p:nvGraphicFramePr>
        <p:xfrm>
          <a:off x="2987824" y="1844824"/>
          <a:ext cx="5328592" cy="3769322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00615"/>
                <a:gridCol w="3627977"/>
              </a:tblGrid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Assinatura: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02/09/2011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Valor</a:t>
                      </a:r>
                      <a:r>
                        <a:rPr lang="pt-BR" sz="1100" b="1" baseline="0" dirty="0" smtClean="0"/>
                        <a:t> Emissão: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R$ 326,7 MM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Nível Participação: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90%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Indexador: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TR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Taxa de Juros: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8,75% (spread) a.a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Prazo</a:t>
                      </a:r>
                      <a:r>
                        <a:rPr lang="pt-BR" sz="1100" b="1" baseline="0" dirty="0" smtClean="0"/>
                        <a:t> total 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18 anos (01/08/2029)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175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Prazo</a:t>
                      </a:r>
                      <a:r>
                        <a:rPr lang="pt-BR" sz="1100" b="1" baseline="0" dirty="0" smtClean="0"/>
                        <a:t> Carência de Encargos: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17 meses (01/02/2013)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175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Prazo Carência do Principal: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27 meses</a:t>
                      </a:r>
                      <a:r>
                        <a:rPr lang="pt-BR" sz="1100" baseline="0" dirty="0" smtClean="0"/>
                        <a:t> (</a:t>
                      </a:r>
                      <a:r>
                        <a:rPr lang="pt-BR" sz="1100" dirty="0" smtClean="0"/>
                        <a:t>01/12/2013)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678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Desembolso: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Setembro/2011</a:t>
                      </a:r>
                      <a:endParaRPr lang="pt-BR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5602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Garantias Aquapolo: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Wingdings" pitchFamily="2" charset="2"/>
                        <a:buChar char="ü"/>
                      </a:pPr>
                      <a:r>
                        <a:rPr lang="pt-BR" sz="1100" dirty="0" smtClean="0"/>
                        <a:t> Cessão Fiduciária de Direitos Creditórios</a:t>
                      </a:r>
                      <a:r>
                        <a:rPr lang="pt-BR" sz="1100" baseline="0" dirty="0" smtClean="0"/>
                        <a:t> e Direitos sobre as Contas Bancarias;</a:t>
                      </a:r>
                    </a:p>
                    <a:p>
                      <a:pPr marL="179388" indent="-179388">
                        <a:buFont typeface="Wingdings" pitchFamily="2" charset="2"/>
                        <a:buChar char="ü"/>
                      </a:pPr>
                      <a:r>
                        <a:rPr lang="pt-BR" sz="1100" baseline="0" dirty="0" smtClean="0"/>
                        <a:t> Alienação Fiduciária de Ações da Aquapolo.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6695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Garantias </a:t>
                      </a:r>
                      <a:r>
                        <a:rPr lang="pt-BR" sz="1100" b="1" dirty="0" err="1" smtClean="0"/>
                        <a:t>EPCista</a:t>
                      </a:r>
                      <a:r>
                        <a:rPr lang="pt-BR" sz="1100" b="1" dirty="0" smtClean="0"/>
                        <a:t>:</a:t>
                      </a:r>
                      <a:endParaRPr lang="pt-BR" sz="11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pt-BR" sz="1100" baseline="0" dirty="0" smtClean="0"/>
                        <a:t>Seguro Garantia de Performance e de Adiantamento (15% valor contrato EPC)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7654" grpId="0" animBg="1"/>
      <p:bldP spid="31" grpId="0"/>
      <p:bldP spid="53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FILLFORECOLOR" val="Color 2"/>
  <p:tag name="DEVICE" val="Canon Colorpass 10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FILLFORECOLOR" val="Color 2"/>
  <p:tag name="DEVICE" val="Canon Colorpass 1000"/>
</p:tagLst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1698</Words>
  <Application>Microsoft Office PowerPoint</Application>
  <PresentationFormat>Apresentação na tela (4:3)</PresentationFormat>
  <Paragraphs>629</Paragraphs>
  <Slides>53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4" baseType="lpstr"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mdevienne</dc:creator>
  <cp:lastModifiedBy>fgomes</cp:lastModifiedBy>
  <cp:revision>277</cp:revision>
  <dcterms:created xsi:type="dcterms:W3CDTF">2011-12-19T15:56:12Z</dcterms:created>
  <dcterms:modified xsi:type="dcterms:W3CDTF">2012-09-17T19:11:42Z</dcterms:modified>
</cp:coreProperties>
</file>