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1"/>
  </p:sldMasterIdLst>
  <p:notesMasterIdLst>
    <p:notesMasterId r:id="rId13"/>
  </p:notesMasterIdLst>
  <p:handoutMasterIdLst>
    <p:handoutMasterId r:id="rId14"/>
  </p:handoutMasterIdLst>
  <p:sldIdLst>
    <p:sldId id="258" r:id="rId2"/>
    <p:sldId id="342" r:id="rId3"/>
    <p:sldId id="344" r:id="rId4"/>
    <p:sldId id="343" r:id="rId5"/>
    <p:sldId id="346" r:id="rId6"/>
    <p:sldId id="345" r:id="rId7"/>
    <p:sldId id="347" r:id="rId8"/>
    <p:sldId id="348" r:id="rId9"/>
    <p:sldId id="280" r:id="rId10"/>
    <p:sldId id="340" r:id="rId11"/>
    <p:sldId id="349" r:id="rId12"/>
  </p:sldIdLst>
  <p:sldSz cx="9144000" cy="6858000" type="screen4x3"/>
  <p:notesSz cx="6864350" cy="9994900"/>
  <p:defaultTextStyle>
    <a:defPPr>
      <a:defRPr lang="pt-BR"/>
    </a:defPPr>
    <a:lvl1pPr algn="l" rtl="0" fontAlgn="base">
      <a:spcBef>
        <a:spcPct val="0"/>
      </a:spcBef>
      <a:spcAft>
        <a:spcPct val="0"/>
      </a:spcAft>
      <a:defRPr sz="1400" b="1" kern="1200">
        <a:solidFill>
          <a:schemeClr val="tx2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400" b="1" kern="1200">
        <a:solidFill>
          <a:schemeClr val="tx2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400" b="1" kern="1200">
        <a:solidFill>
          <a:schemeClr val="tx2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400" b="1" kern="1200">
        <a:solidFill>
          <a:schemeClr val="tx2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400" b="1" kern="1200">
        <a:solidFill>
          <a:schemeClr val="tx2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400" b="1" kern="1200">
        <a:solidFill>
          <a:schemeClr val="tx2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400" b="1" kern="1200">
        <a:solidFill>
          <a:schemeClr val="tx2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400" b="1" kern="1200">
        <a:solidFill>
          <a:schemeClr val="tx2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400" b="1" kern="1200">
        <a:solidFill>
          <a:schemeClr val="tx2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FFFF00"/>
    <a:srgbClr val="006600"/>
    <a:srgbClr val="FF3300"/>
    <a:srgbClr val="0066CC"/>
    <a:srgbClr val="FF9966"/>
    <a:srgbClr val="FF7C80"/>
    <a:srgbClr val="99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42" autoAdjust="0"/>
    <p:restoredTop sz="94660"/>
  </p:normalViewPr>
  <p:slideViewPr>
    <p:cSldViewPr>
      <p:cViewPr>
        <p:scale>
          <a:sx n="114" d="100"/>
          <a:sy n="114" d="100"/>
        </p:scale>
        <p:origin x="-1470" y="-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4975" cy="500063"/>
          </a:xfrm>
          <a:prstGeom prst="rect">
            <a:avLst/>
          </a:prstGeom>
        </p:spPr>
        <p:txBody>
          <a:bodyPr vert="horz" lIns="96332" tIns="48166" rIns="96332" bIns="48166" rtlCol="0"/>
          <a:lstStyle>
            <a:lvl1pPr algn="l">
              <a:defRPr sz="1300"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quarter" idx="1"/>
          </p:nvPr>
        </p:nvSpPr>
        <p:spPr>
          <a:xfrm>
            <a:off x="3887788" y="0"/>
            <a:ext cx="2974975" cy="500063"/>
          </a:xfrm>
          <a:prstGeom prst="rect">
            <a:avLst/>
          </a:prstGeom>
        </p:spPr>
        <p:txBody>
          <a:bodyPr vert="horz" lIns="96332" tIns="48166" rIns="96332" bIns="48166" rtlCol="0"/>
          <a:lstStyle>
            <a:lvl1pPr algn="r">
              <a:defRPr sz="1300" smtClean="0">
                <a:cs typeface="+mn-cs"/>
              </a:defRPr>
            </a:lvl1pPr>
          </a:lstStyle>
          <a:p>
            <a:pPr>
              <a:defRPr/>
            </a:pPr>
            <a:fld id="{72512413-6350-4089-AAAC-FD3864E6F7C7}" type="datetimeFigureOut">
              <a:rPr lang="pt-BR"/>
              <a:pPr>
                <a:defRPr/>
              </a:pPr>
              <a:t>31/07/2015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2"/>
          </p:nvPr>
        </p:nvSpPr>
        <p:spPr>
          <a:xfrm>
            <a:off x="0" y="9493250"/>
            <a:ext cx="2974975" cy="500063"/>
          </a:xfrm>
          <a:prstGeom prst="rect">
            <a:avLst/>
          </a:prstGeom>
        </p:spPr>
        <p:txBody>
          <a:bodyPr vert="horz" lIns="96332" tIns="48166" rIns="96332" bIns="48166" rtlCol="0" anchor="b"/>
          <a:lstStyle>
            <a:lvl1pPr algn="l">
              <a:defRPr sz="1300"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3"/>
          </p:nvPr>
        </p:nvSpPr>
        <p:spPr>
          <a:xfrm>
            <a:off x="3887788" y="9493250"/>
            <a:ext cx="2974975" cy="500063"/>
          </a:xfrm>
          <a:prstGeom prst="rect">
            <a:avLst/>
          </a:prstGeom>
        </p:spPr>
        <p:txBody>
          <a:bodyPr vert="horz" lIns="96332" tIns="48166" rIns="96332" bIns="48166" rtlCol="0" anchor="b"/>
          <a:lstStyle>
            <a:lvl1pPr algn="r">
              <a:defRPr sz="1300" smtClean="0">
                <a:cs typeface="+mn-cs"/>
              </a:defRPr>
            </a:lvl1pPr>
          </a:lstStyle>
          <a:p>
            <a:pPr>
              <a:defRPr/>
            </a:pPr>
            <a:fld id="{1ADC6C4A-2FC9-4D15-8A82-AC5E0C3668BC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93405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4975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332" tIns="48166" rIns="96332" bIns="48166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 b="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7788" y="0"/>
            <a:ext cx="2974975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332" tIns="48166" rIns="96332" bIns="48166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 b="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F50BC16-816B-4D2F-9DC8-094EE292EEBD}" type="datetimeFigureOut">
              <a:rPr lang="pt-BR"/>
              <a:pPr>
                <a:defRPr/>
              </a:pPr>
              <a:t>31/07/2015</a:t>
            </a:fld>
            <a:endParaRPr lang="pt-BR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3450" y="749300"/>
            <a:ext cx="4997450" cy="37480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748213"/>
            <a:ext cx="5492750" cy="4497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332" tIns="48166" rIns="96332" bIns="4816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noProof="0" smtClean="0"/>
              <a:t>Clique para editar os estilos do texto mestre</a:t>
            </a:r>
          </a:p>
          <a:p>
            <a:pPr lvl="1"/>
            <a:r>
              <a:rPr lang="pt-BR" noProof="0" smtClean="0"/>
              <a:t>Segundo nível</a:t>
            </a:r>
          </a:p>
          <a:p>
            <a:pPr lvl="2"/>
            <a:r>
              <a:rPr lang="pt-BR" noProof="0" smtClean="0"/>
              <a:t>Terceiro nível</a:t>
            </a:r>
          </a:p>
          <a:p>
            <a:pPr lvl="3"/>
            <a:r>
              <a:rPr lang="pt-BR" noProof="0" smtClean="0"/>
              <a:t>Quarto nível</a:t>
            </a:r>
          </a:p>
          <a:p>
            <a:pPr lvl="4"/>
            <a:r>
              <a:rPr lang="pt-BR" noProof="0" smtClean="0"/>
              <a:t>Quinto nível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93250"/>
            <a:ext cx="2974975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332" tIns="48166" rIns="96332" bIns="48166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 b="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7788" y="9493250"/>
            <a:ext cx="2974975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332" tIns="48166" rIns="96332" bIns="48166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 b="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C7A8B19-E24E-4082-BF37-9BE1FDAFB823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7948984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748213"/>
            <a:ext cx="5492750" cy="459898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pt-BR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748213"/>
            <a:ext cx="5492750" cy="459898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pt-B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riângulo retângulo 9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/>
          </a:p>
        </p:txBody>
      </p:sp>
      <p:pic>
        <p:nvPicPr>
          <p:cNvPr id="3" name="Imagem 12" descr="SSRH_3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23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Grupo 7"/>
          <p:cNvGrpSpPr>
            <a:grpSpLocks/>
          </p:cNvGrpSpPr>
          <p:nvPr userDrawn="1"/>
        </p:nvGrpSpPr>
        <p:grpSpPr bwMode="auto">
          <a:xfrm>
            <a:off x="5500688" y="6556375"/>
            <a:ext cx="3643312" cy="301625"/>
            <a:chOff x="5500694" y="5198432"/>
            <a:chExt cx="3643338" cy="302270"/>
          </a:xfrm>
        </p:grpSpPr>
        <p:pic>
          <p:nvPicPr>
            <p:cNvPr id="5" name="Picture 2" descr="C:\Users\clarice.gallon\Desktop\CRHi.jpg"/>
            <p:cNvPicPr>
              <a:picLocks noChangeAspect="1" noChangeArrowheads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21186" y="5214950"/>
              <a:ext cx="3622812" cy="285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CaixaDeTexto 4"/>
            <p:cNvSpPr txBox="1">
              <a:spLocks noChangeArrowheads="1"/>
            </p:cNvSpPr>
            <p:nvPr userDrawn="1"/>
          </p:nvSpPr>
          <p:spPr bwMode="auto">
            <a:xfrm>
              <a:off x="5500694" y="5198432"/>
              <a:ext cx="3643338" cy="2306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400" b="1">
                  <a:solidFill>
                    <a:schemeClr val="tx2"/>
                  </a:solidFill>
                  <a:latin typeface="Arial" charset="0"/>
                </a:defRPr>
              </a:lvl1pPr>
              <a:lvl2pPr marL="742950" indent="-285750" eaLnBrk="0" hangingPunct="0">
                <a:defRPr sz="1400" b="1">
                  <a:solidFill>
                    <a:schemeClr val="tx2"/>
                  </a:solidFill>
                  <a:latin typeface="Arial" charset="0"/>
                </a:defRPr>
              </a:lvl2pPr>
              <a:lvl3pPr marL="1143000" indent="-228600" eaLnBrk="0" hangingPunct="0">
                <a:defRPr sz="1400" b="1">
                  <a:solidFill>
                    <a:schemeClr val="tx2"/>
                  </a:solidFill>
                  <a:latin typeface="Arial" charset="0"/>
                </a:defRPr>
              </a:lvl3pPr>
              <a:lvl4pPr marL="1600200" indent="-228600" eaLnBrk="0" hangingPunct="0">
                <a:defRPr sz="1400" b="1">
                  <a:solidFill>
                    <a:schemeClr val="tx2"/>
                  </a:solidFill>
                  <a:latin typeface="Arial" charset="0"/>
                </a:defRPr>
              </a:lvl4pPr>
              <a:lvl5pPr marL="2057400" indent="-228600" eaLnBrk="0" hangingPunct="0">
                <a:defRPr sz="1400" b="1">
                  <a:solidFill>
                    <a:schemeClr val="tx2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2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2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2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2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pt-BR" sz="900">
                  <a:solidFill>
                    <a:schemeClr val="tx1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COORDENADORIA DE RECURSOS HÍDRICOS - CRHi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07883846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DA7549EE-E274-4F17-BB3A-EBBE46498A10}" type="datetimeFigureOut">
              <a:rPr lang="pt-BR"/>
              <a:pPr>
                <a:defRPr/>
              </a:pPr>
              <a:t>31/07/2015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9033F681-6635-43FC-8BD2-B0E7DA1F974B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95842293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Imagem 6" descr="SSRH_3.jp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23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27" name="Grupo 7"/>
          <p:cNvGrpSpPr>
            <a:grpSpLocks/>
          </p:cNvGrpSpPr>
          <p:nvPr userDrawn="1"/>
        </p:nvGrpSpPr>
        <p:grpSpPr bwMode="auto">
          <a:xfrm>
            <a:off x="5500688" y="6556375"/>
            <a:ext cx="3643312" cy="301625"/>
            <a:chOff x="5500694" y="5198432"/>
            <a:chExt cx="3643338" cy="302270"/>
          </a:xfrm>
        </p:grpSpPr>
        <p:pic>
          <p:nvPicPr>
            <p:cNvPr id="1028" name="Picture 2" descr="C:\Users\clarice.gallon\Desktop\CRHi.jpg"/>
            <p:cNvPicPr>
              <a:picLocks noChangeAspect="1" noChangeArrowheads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21186" y="5214950"/>
              <a:ext cx="3622812" cy="285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9" name="CaixaDeTexto 4"/>
            <p:cNvSpPr txBox="1">
              <a:spLocks noChangeArrowheads="1"/>
            </p:cNvSpPr>
            <p:nvPr userDrawn="1"/>
          </p:nvSpPr>
          <p:spPr bwMode="auto">
            <a:xfrm>
              <a:off x="5500694" y="5198432"/>
              <a:ext cx="3643338" cy="2306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400" b="1">
                  <a:solidFill>
                    <a:schemeClr val="tx2"/>
                  </a:solidFill>
                  <a:latin typeface="Arial" charset="0"/>
                </a:defRPr>
              </a:lvl1pPr>
              <a:lvl2pPr marL="742950" indent="-285750" eaLnBrk="0" hangingPunct="0">
                <a:defRPr sz="1400" b="1">
                  <a:solidFill>
                    <a:schemeClr val="tx2"/>
                  </a:solidFill>
                  <a:latin typeface="Arial" charset="0"/>
                </a:defRPr>
              </a:lvl2pPr>
              <a:lvl3pPr marL="1143000" indent="-228600" eaLnBrk="0" hangingPunct="0">
                <a:defRPr sz="1400" b="1">
                  <a:solidFill>
                    <a:schemeClr val="tx2"/>
                  </a:solidFill>
                  <a:latin typeface="Arial" charset="0"/>
                </a:defRPr>
              </a:lvl3pPr>
              <a:lvl4pPr marL="1600200" indent="-228600" eaLnBrk="0" hangingPunct="0">
                <a:defRPr sz="1400" b="1">
                  <a:solidFill>
                    <a:schemeClr val="tx2"/>
                  </a:solidFill>
                  <a:latin typeface="Arial" charset="0"/>
                </a:defRPr>
              </a:lvl4pPr>
              <a:lvl5pPr marL="2057400" indent="-228600" eaLnBrk="0" hangingPunct="0">
                <a:defRPr sz="1400" b="1">
                  <a:solidFill>
                    <a:schemeClr val="tx2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2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2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2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2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pt-BR" sz="900">
                  <a:solidFill>
                    <a:schemeClr val="tx1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COORDENADORIA DE RECURSOS HÍDRICOS - CRHi</a:t>
              </a: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IBGE_SIDRA.pdf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CaixaDeTexto 1"/>
          <p:cNvSpPr txBox="1">
            <a:spLocks noChangeArrowheads="1"/>
          </p:cNvSpPr>
          <p:nvPr/>
        </p:nvSpPr>
        <p:spPr bwMode="auto">
          <a:xfrm>
            <a:off x="1115343" y="2437725"/>
            <a:ext cx="6985049" cy="2431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400" b="1">
                <a:solidFill>
                  <a:schemeClr val="tx2"/>
                </a:solidFill>
                <a:latin typeface="Arial" charset="0"/>
              </a:defRPr>
            </a:lvl1pPr>
            <a:lvl2pPr marL="742950" indent="-285750" eaLnBrk="0" hangingPunct="0">
              <a:defRPr sz="1400" b="1">
                <a:solidFill>
                  <a:schemeClr val="tx2"/>
                </a:solidFill>
                <a:latin typeface="Arial" charset="0"/>
              </a:defRPr>
            </a:lvl2pPr>
            <a:lvl3pPr marL="1143000" indent="-228600" eaLnBrk="0" hangingPunct="0">
              <a:defRPr sz="1400" b="1">
                <a:solidFill>
                  <a:schemeClr val="tx2"/>
                </a:solidFill>
                <a:latin typeface="Arial" charset="0"/>
              </a:defRPr>
            </a:lvl3pPr>
            <a:lvl4pPr marL="1600200" indent="-228600" eaLnBrk="0" hangingPunct="0">
              <a:defRPr sz="1400" b="1">
                <a:solidFill>
                  <a:schemeClr val="tx2"/>
                </a:solidFill>
                <a:latin typeface="Arial" charset="0"/>
              </a:defRPr>
            </a:lvl4pPr>
            <a:lvl5pPr marL="2057400" indent="-228600" eaLnBrk="0" hangingPunct="0">
              <a:defRPr sz="1400" b="1">
                <a:solidFill>
                  <a:schemeClr val="tx2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2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2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2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2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pt-BR" sz="3800" dirty="0" smtClean="0">
                <a:solidFill>
                  <a:schemeClr val="tx1"/>
                </a:solidFill>
              </a:rPr>
              <a:t>Metodologia para apresentação do impacto da cobrança nos setores usuários</a:t>
            </a:r>
            <a:endParaRPr lang="pt-BR" sz="3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467544" y="2292255"/>
            <a:ext cx="820891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pt-BR" sz="2200" dirty="0" smtClean="0">
                <a:solidFill>
                  <a:schemeClr val="tx1"/>
                </a:solidFill>
              </a:rPr>
              <a:t>Fontes de informação:</a:t>
            </a:r>
          </a:p>
          <a:p>
            <a:pPr>
              <a:spcBef>
                <a:spcPts val="600"/>
              </a:spcBef>
            </a:pPr>
            <a:endParaRPr lang="pt-BR" sz="2200" b="0" dirty="0">
              <a:solidFill>
                <a:schemeClr val="tx1"/>
              </a:solidFill>
            </a:endParaRPr>
          </a:p>
          <a:p>
            <a:pPr marL="285750" lvl="0" indent="-285750" algn="just">
              <a:spcBef>
                <a:spcPts val="600"/>
              </a:spcBef>
              <a:buFont typeface="Arial" pitchFamily="34" charset="0"/>
              <a:buChar char="•"/>
            </a:pPr>
            <a:r>
              <a:rPr lang="pt-BR" sz="2200" b="0" dirty="0">
                <a:solidFill>
                  <a:schemeClr val="tx1"/>
                </a:solidFill>
              </a:rPr>
              <a:t>Pesquisa Industrial Anual do </a:t>
            </a:r>
            <a:r>
              <a:rPr lang="pt-BR" sz="2200" b="0" dirty="0" smtClean="0">
                <a:solidFill>
                  <a:schemeClr val="tx1"/>
                </a:solidFill>
              </a:rPr>
              <a:t>IBGE (Tabela 1848): informações </a:t>
            </a:r>
            <a:r>
              <a:rPr lang="pt-BR" sz="2200" b="0" dirty="0">
                <a:solidFill>
                  <a:schemeClr val="tx1"/>
                </a:solidFill>
              </a:rPr>
              <a:t>sobre o total de receitas líquidas de vendas, custos e despesas e o pessoal ocupado por atividade </a:t>
            </a:r>
            <a:r>
              <a:rPr lang="pt-BR" sz="2200" b="0" dirty="0" smtClean="0">
                <a:solidFill>
                  <a:schemeClr val="tx1"/>
                </a:solidFill>
              </a:rPr>
              <a:t>econômica;</a:t>
            </a:r>
          </a:p>
          <a:p>
            <a:pPr marL="285750" lvl="0" indent="-285750" algn="just">
              <a:spcBef>
                <a:spcPts val="600"/>
              </a:spcBef>
              <a:buFont typeface="Arial" pitchFamily="34" charset="0"/>
              <a:buChar char="•"/>
            </a:pPr>
            <a:endParaRPr lang="pt-BR" sz="2200" b="0" dirty="0" smtClean="0">
              <a:solidFill>
                <a:schemeClr val="tx1"/>
              </a:solidFill>
            </a:endParaRPr>
          </a:p>
          <a:p>
            <a:pPr marL="285750" indent="-285750" algn="just">
              <a:spcBef>
                <a:spcPts val="600"/>
              </a:spcBef>
              <a:buFont typeface="Arial" pitchFamily="34" charset="0"/>
              <a:buChar char="•"/>
            </a:pPr>
            <a:r>
              <a:rPr lang="pt-BR" sz="2200" b="0" dirty="0">
                <a:solidFill>
                  <a:schemeClr val="tx1"/>
                </a:solidFill>
              </a:rPr>
              <a:t>CNARH e DIGICOB (Sistema de Cobrança da ANA</a:t>
            </a:r>
            <a:r>
              <a:rPr lang="pt-BR" sz="2200" b="0" dirty="0" smtClean="0">
                <a:solidFill>
                  <a:schemeClr val="tx1"/>
                </a:solidFill>
              </a:rPr>
              <a:t>): </a:t>
            </a:r>
            <a:r>
              <a:rPr lang="pt-BR" sz="2200" b="0" dirty="0">
                <a:solidFill>
                  <a:schemeClr val="tx1"/>
                </a:solidFill>
              </a:rPr>
              <a:t>informações sobre o número de empregados, atividade econômica e valor de cobrança pelo uso de recursos </a:t>
            </a:r>
            <a:r>
              <a:rPr lang="pt-BR" sz="2200" b="0" dirty="0" smtClean="0">
                <a:solidFill>
                  <a:schemeClr val="tx1"/>
                </a:solidFill>
              </a:rPr>
              <a:t>hídricos.</a:t>
            </a:r>
            <a:endParaRPr lang="pt-BR" sz="2200" b="0" dirty="0">
              <a:solidFill>
                <a:schemeClr val="tx1"/>
              </a:solidFill>
            </a:endParaRPr>
          </a:p>
        </p:txBody>
      </p:sp>
      <p:pic>
        <p:nvPicPr>
          <p:cNvPr id="7" name="Imagem 6" descr="IBGE_SIDRA.pdf - Adobe Reader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6358" y="4005064"/>
            <a:ext cx="207473" cy="113167"/>
          </a:xfrm>
          <a:prstGeom prst="rect">
            <a:avLst/>
          </a:prstGeom>
        </p:spPr>
      </p:pic>
      <p:sp>
        <p:nvSpPr>
          <p:cNvPr id="6" name="Retângulo 5"/>
          <p:cNvSpPr/>
          <p:nvPr/>
        </p:nvSpPr>
        <p:spPr>
          <a:xfrm>
            <a:off x="271072" y="1383159"/>
            <a:ext cx="84053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2400" u="sng" dirty="0">
                <a:solidFill>
                  <a:schemeClr val="tx1"/>
                </a:solidFill>
              </a:rPr>
              <a:t>Nota Técnica nº </a:t>
            </a:r>
            <a:r>
              <a:rPr lang="pt-BR" sz="2400" u="sng" dirty="0" smtClean="0">
                <a:solidFill>
                  <a:schemeClr val="tx1"/>
                </a:solidFill>
              </a:rPr>
              <a:t>53/2014/SAG-ANA</a:t>
            </a:r>
            <a:endParaRPr lang="pt-BR" sz="2400" u="sng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35905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271072" y="1383159"/>
            <a:ext cx="84053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2400" u="sng" dirty="0">
                <a:solidFill>
                  <a:schemeClr val="tx1"/>
                </a:solidFill>
              </a:rPr>
              <a:t>Nota Técnica nº </a:t>
            </a:r>
            <a:r>
              <a:rPr lang="pt-BR" sz="2400" u="sng" dirty="0" smtClean="0">
                <a:solidFill>
                  <a:schemeClr val="tx1"/>
                </a:solidFill>
              </a:rPr>
              <a:t>53/2014/SAG-ANA</a:t>
            </a:r>
            <a:endParaRPr lang="pt-BR" sz="2400" u="sng" dirty="0">
              <a:solidFill>
                <a:schemeClr val="tx1"/>
              </a:solidFill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284984"/>
            <a:ext cx="8405384" cy="1221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2674240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271072" y="1383159"/>
            <a:ext cx="84053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2400" u="sng" dirty="0" smtClean="0">
                <a:solidFill>
                  <a:schemeClr val="tx1"/>
                </a:solidFill>
              </a:rPr>
              <a:t>Exemplos de Análise: Setor Industrial</a:t>
            </a:r>
            <a:endParaRPr lang="pt-BR" sz="2400" b="1" u="sng" dirty="0">
              <a:solidFill>
                <a:schemeClr val="tx1"/>
              </a:solidFill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899592" y="2471405"/>
            <a:ext cx="7416824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800" dirty="0" smtClean="0">
                <a:solidFill>
                  <a:schemeClr val="tx1"/>
                </a:solidFill>
              </a:rPr>
              <a:t>1. Faturamento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pt-BR" sz="2400" b="0" dirty="0">
              <a:solidFill>
                <a:schemeClr val="tx1"/>
              </a:solidFill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pt-BR" sz="2400" b="0" dirty="0" smtClean="0">
                <a:solidFill>
                  <a:schemeClr val="tx1"/>
                </a:solidFill>
              </a:rPr>
              <a:t>Unidade: % (faturamento anual de cada usuário x valor estimado da cobrança para cada usuário);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pt-BR" sz="2400" b="0" dirty="0" smtClean="0">
              <a:solidFill>
                <a:schemeClr val="tx1"/>
              </a:solidFill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pt-BR" sz="2400" b="0" dirty="0" smtClean="0">
                <a:solidFill>
                  <a:schemeClr val="tx1"/>
                </a:solidFill>
              </a:rPr>
              <a:t>Forma de cálculo: produção x valor médio de  mercado (unidade);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pt-BR" sz="2400" b="0" dirty="0" smtClean="0">
              <a:solidFill>
                <a:schemeClr val="tx1"/>
              </a:solidFill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pt-BR" sz="2400" b="0" dirty="0" err="1" smtClean="0">
                <a:solidFill>
                  <a:schemeClr val="tx1"/>
                </a:solidFill>
              </a:rPr>
              <a:t>CBHs</a:t>
            </a:r>
            <a:r>
              <a:rPr lang="pt-BR" sz="2400" b="0" dirty="0" smtClean="0">
                <a:solidFill>
                  <a:schemeClr val="tx1"/>
                </a:solidFill>
              </a:rPr>
              <a:t>: AP, MP, PARDO, RB, TG</a:t>
            </a:r>
            <a:endParaRPr lang="pt-BR" sz="2400" b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9723701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271072" y="1383159"/>
            <a:ext cx="84053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2400" u="sng" dirty="0" smtClean="0">
                <a:solidFill>
                  <a:schemeClr val="tx1"/>
                </a:solidFill>
              </a:rPr>
              <a:t>Exemplos de Análise: Setor Industrial</a:t>
            </a:r>
            <a:endParaRPr lang="pt-BR" sz="2400" b="1" u="sng" dirty="0">
              <a:solidFill>
                <a:schemeClr val="tx1"/>
              </a:solidFill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899592" y="2471405"/>
            <a:ext cx="7416824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800" dirty="0" smtClean="0">
                <a:solidFill>
                  <a:schemeClr val="tx1"/>
                </a:solidFill>
              </a:rPr>
              <a:t>2. Preço do Produto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pt-BR" sz="2400" b="0" dirty="0">
              <a:solidFill>
                <a:schemeClr val="tx1"/>
              </a:solidFill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pt-BR" sz="2400" b="0" dirty="0" smtClean="0">
                <a:solidFill>
                  <a:schemeClr val="tx1"/>
                </a:solidFill>
              </a:rPr>
              <a:t>Unidade: % (</a:t>
            </a:r>
            <a:r>
              <a:rPr lang="pt-BR" sz="2400" b="0" dirty="0">
                <a:solidFill>
                  <a:schemeClr val="tx1"/>
                </a:solidFill>
              </a:rPr>
              <a:t>valor médio de  mercado </a:t>
            </a:r>
            <a:r>
              <a:rPr lang="pt-BR" sz="2400" b="0" dirty="0" smtClean="0">
                <a:solidFill>
                  <a:schemeClr val="tx1"/>
                </a:solidFill>
              </a:rPr>
              <a:t>x valor estimado da cobrança);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pt-BR" sz="2400" b="0" dirty="0" smtClean="0">
              <a:solidFill>
                <a:schemeClr val="tx1"/>
              </a:solidFill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pt-BR" sz="2400" b="0" dirty="0" smtClean="0">
                <a:solidFill>
                  <a:schemeClr val="tx1"/>
                </a:solidFill>
              </a:rPr>
              <a:t>Forma de cálculo: produção x valor médio de  mercado (unidade);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pt-BR" sz="2400" b="0" dirty="0" smtClean="0">
              <a:solidFill>
                <a:schemeClr val="tx1"/>
              </a:solidFill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pt-BR" sz="2400" b="0" dirty="0" err="1" smtClean="0">
                <a:solidFill>
                  <a:schemeClr val="tx1"/>
                </a:solidFill>
              </a:rPr>
              <a:t>CBHs</a:t>
            </a:r>
            <a:r>
              <a:rPr lang="pt-BR" sz="2400" b="0" dirty="0" smtClean="0">
                <a:solidFill>
                  <a:schemeClr val="tx1"/>
                </a:solidFill>
              </a:rPr>
              <a:t>: AP, MP, PARDO, RB, SMG, TG</a:t>
            </a:r>
            <a:endParaRPr lang="pt-BR" sz="2400" b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0906576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271072" y="1383159"/>
            <a:ext cx="84053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2400" u="sng" dirty="0" smtClean="0">
                <a:solidFill>
                  <a:schemeClr val="tx1"/>
                </a:solidFill>
              </a:rPr>
              <a:t>Exemplos de Análise: Setor Industrial</a:t>
            </a:r>
            <a:endParaRPr lang="pt-BR" sz="2400" b="1" u="sng" dirty="0">
              <a:solidFill>
                <a:schemeClr val="tx1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276872"/>
            <a:ext cx="7488832" cy="3953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93237596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271072" y="1383159"/>
            <a:ext cx="84053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2400" u="sng" dirty="0" smtClean="0">
                <a:solidFill>
                  <a:schemeClr val="tx1"/>
                </a:solidFill>
              </a:rPr>
              <a:t>Exemplos de Análise: Setor Industrial</a:t>
            </a:r>
            <a:endParaRPr lang="pt-BR" sz="2400" b="1" u="sng" dirty="0">
              <a:solidFill>
                <a:schemeClr val="tx1"/>
              </a:solidFill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899592" y="2471405"/>
            <a:ext cx="7416824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800" dirty="0" smtClean="0">
                <a:solidFill>
                  <a:schemeClr val="tx1"/>
                </a:solidFill>
              </a:rPr>
              <a:t>3. Consumo de água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pt-BR" sz="2400" b="0" dirty="0">
              <a:solidFill>
                <a:schemeClr val="tx1"/>
              </a:solidFill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pt-BR" sz="2400" b="0" dirty="0" smtClean="0">
                <a:solidFill>
                  <a:schemeClr val="tx1"/>
                </a:solidFill>
              </a:rPr>
              <a:t>Unidade: R$/volume de produção;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pt-BR" sz="2400" b="0" dirty="0" smtClean="0">
              <a:solidFill>
                <a:schemeClr val="tx1"/>
              </a:solidFill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pt-BR" sz="2400" b="0" dirty="0" smtClean="0">
                <a:solidFill>
                  <a:schemeClr val="tx1"/>
                </a:solidFill>
              </a:rPr>
              <a:t>Forma de cálculo: produção x consumo de água x </a:t>
            </a:r>
            <a:r>
              <a:rPr lang="pt-BR" sz="2400" b="0" dirty="0">
                <a:solidFill>
                  <a:schemeClr val="tx1"/>
                </a:solidFill>
              </a:rPr>
              <a:t>valor estimado da </a:t>
            </a:r>
            <a:r>
              <a:rPr lang="pt-BR" sz="2400" b="0" dirty="0" smtClean="0">
                <a:solidFill>
                  <a:schemeClr val="tx1"/>
                </a:solidFill>
              </a:rPr>
              <a:t>cobrança;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pt-BR" sz="2400" b="0" dirty="0" smtClean="0">
              <a:solidFill>
                <a:schemeClr val="tx1"/>
              </a:solidFill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pt-BR" sz="2400" b="0" dirty="0" err="1" smtClean="0">
                <a:solidFill>
                  <a:schemeClr val="tx1"/>
                </a:solidFill>
              </a:rPr>
              <a:t>CBHs</a:t>
            </a:r>
            <a:r>
              <a:rPr lang="pt-BR" sz="2400" b="0" dirty="0" smtClean="0">
                <a:solidFill>
                  <a:schemeClr val="tx1"/>
                </a:solidFill>
              </a:rPr>
              <a:t>: BPG, MOGI</a:t>
            </a:r>
            <a:endParaRPr lang="pt-BR" sz="2400" b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1241134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271072" y="1383159"/>
            <a:ext cx="84053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2400" u="sng" dirty="0" smtClean="0">
                <a:solidFill>
                  <a:schemeClr val="tx1"/>
                </a:solidFill>
              </a:rPr>
              <a:t>Exemplos de Análise: Setor Industrial</a:t>
            </a:r>
            <a:endParaRPr lang="pt-BR" sz="2400" b="1" u="sng" dirty="0">
              <a:solidFill>
                <a:schemeClr val="tx1"/>
              </a:solidFill>
            </a:endParaRPr>
          </a:p>
        </p:txBody>
      </p:sp>
      <p:pic>
        <p:nvPicPr>
          <p:cNvPr id="6" name="Imagem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181" y="2708920"/>
            <a:ext cx="8280920" cy="259228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93073186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271072" y="1383159"/>
            <a:ext cx="84053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2400" u="sng" dirty="0" smtClean="0">
                <a:solidFill>
                  <a:schemeClr val="tx1"/>
                </a:solidFill>
              </a:rPr>
              <a:t>Exemplos de Análise: Setor Industrial</a:t>
            </a:r>
            <a:endParaRPr lang="pt-BR" sz="2400" b="1" u="sng" dirty="0">
              <a:solidFill>
                <a:schemeClr val="tx1"/>
              </a:solidFill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899592" y="2471405"/>
            <a:ext cx="7416824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800" dirty="0" smtClean="0">
                <a:solidFill>
                  <a:schemeClr val="tx1"/>
                </a:solidFill>
              </a:rPr>
              <a:t>4. Custo de Produção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pt-BR" sz="2400" b="0" dirty="0">
              <a:solidFill>
                <a:schemeClr val="tx1"/>
              </a:solidFill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pt-BR" sz="2400" b="0" dirty="0" smtClean="0">
                <a:solidFill>
                  <a:schemeClr val="tx1"/>
                </a:solidFill>
              </a:rPr>
              <a:t>Unidade: % (custo de produção x custo da cobrança);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pt-BR" sz="2400" b="0" dirty="0" smtClean="0">
              <a:solidFill>
                <a:schemeClr val="tx1"/>
              </a:solidFill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pt-BR" sz="2400" b="0" dirty="0" smtClean="0">
                <a:solidFill>
                  <a:schemeClr val="tx1"/>
                </a:solidFill>
              </a:rPr>
              <a:t>Forma de cálculo: volume de produção x custo unitário de produção x </a:t>
            </a:r>
            <a:r>
              <a:rPr lang="pt-BR" sz="2400" b="0" dirty="0">
                <a:solidFill>
                  <a:schemeClr val="tx1"/>
                </a:solidFill>
              </a:rPr>
              <a:t>valor estimado da </a:t>
            </a:r>
            <a:r>
              <a:rPr lang="pt-BR" sz="2400" b="0" dirty="0" smtClean="0">
                <a:solidFill>
                  <a:schemeClr val="tx1"/>
                </a:solidFill>
              </a:rPr>
              <a:t>cobrança;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pt-BR" sz="2400" b="0" dirty="0" smtClean="0">
              <a:solidFill>
                <a:schemeClr val="tx1"/>
              </a:solidFill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pt-BR" sz="2400" b="0" dirty="0" err="1" smtClean="0">
                <a:solidFill>
                  <a:schemeClr val="tx1"/>
                </a:solidFill>
              </a:rPr>
              <a:t>CBHs</a:t>
            </a:r>
            <a:r>
              <a:rPr lang="pt-BR" sz="2400" b="0" dirty="0" smtClean="0">
                <a:solidFill>
                  <a:schemeClr val="tx1"/>
                </a:solidFill>
              </a:rPr>
              <a:t>: ALPA, PCJ, PP</a:t>
            </a:r>
            <a:endParaRPr lang="pt-BR" sz="2400" b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8681201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271072" y="1383159"/>
            <a:ext cx="84053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2400" u="sng" dirty="0" smtClean="0">
                <a:solidFill>
                  <a:schemeClr val="tx1"/>
                </a:solidFill>
              </a:rPr>
              <a:t>Exemplos de Análise: Setor Industrial</a:t>
            </a:r>
            <a:endParaRPr lang="pt-BR" sz="2400" b="1" u="sng" dirty="0">
              <a:solidFill>
                <a:schemeClr val="tx1"/>
              </a:solidFill>
            </a:endParaRPr>
          </a:p>
        </p:txBody>
      </p:sp>
      <p:pic>
        <p:nvPicPr>
          <p:cNvPr id="4" name="Imagem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7037" y="1988840"/>
            <a:ext cx="6923355" cy="453650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50437009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tângulo 3"/>
          <p:cNvSpPr>
            <a:spLocks noChangeArrowheads="1"/>
          </p:cNvSpPr>
          <p:nvPr/>
        </p:nvSpPr>
        <p:spPr bwMode="auto">
          <a:xfrm>
            <a:off x="228988" y="2397949"/>
            <a:ext cx="8686024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pt-BR" sz="2800" u="sng" dirty="0">
                <a:solidFill>
                  <a:schemeClr val="tx1"/>
                </a:solidFill>
              </a:rPr>
              <a:t>Nota Técnica nº </a:t>
            </a:r>
            <a:r>
              <a:rPr lang="pt-BR" sz="2800" u="sng" dirty="0" smtClean="0">
                <a:solidFill>
                  <a:schemeClr val="tx1"/>
                </a:solidFill>
              </a:rPr>
              <a:t>53/2014/SAG-ANA</a:t>
            </a:r>
          </a:p>
          <a:p>
            <a:pPr algn="ctr"/>
            <a:endParaRPr lang="pt-BR" sz="2800" dirty="0" smtClean="0">
              <a:solidFill>
                <a:schemeClr val="tx1"/>
              </a:solidFill>
            </a:endParaRPr>
          </a:p>
          <a:p>
            <a:pPr algn="ctr"/>
            <a:r>
              <a:rPr lang="pt-BR" sz="2400" b="0" dirty="0" smtClean="0">
                <a:solidFill>
                  <a:schemeClr val="tx1"/>
                </a:solidFill>
              </a:rPr>
              <a:t>Subsídios ao CNRH para definição dos valores a serem cobrados pelo uso de recursos hídricos de domínio da União na Bacia Hidrográfica do Rio Paraíba do Sul.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/>
    </p:bldLst>
  </p:timing>
</p:sld>
</file>

<file path=ppt/theme/theme1.xml><?xml version="1.0" encoding="utf-8"?>
<a:theme xmlns:a="http://schemas.openxmlformats.org/drawingml/2006/main" name="2_Personalizar design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3063</TotalTime>
  <Words>320</Words>
  <Application>Microsoft Office PowerPoint</Application>
  <PresentationFormat>Apresentação na tela (4:3)</PresentationFormat>
  <Paragraphs>46</Paragraphs>
  <Slides>11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11</vt:i4>
      </vt:variant>
    </vt:vector>
  </HeadingPairs>
  <TitlesOfParts>
    <vt:vector size="12" baseType="lpstr">
      <vt:lpstr>2_Personalizar design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mgoncalves</dc:creator>
  <cp:lastModifiedBy>Ariane Coelho Donatti</cp:lastModifiedBy>
  <cp:revision>438</cp:revision>
  <cp:lastPrinted>2013-03-05T17:22:21Z</cp:lastPrinted>
  <dcterms:created xsi:type="dcterms:W3CDTF">2011-08-18T19:42:16Z</dcterms:created>
  <dcterms:modified xsi:type="dcterms:W3CDTF">2015-07-31T21:49:32Z</dcterms:modified>
</cp:coreProperties>
</file>